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8"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9144000" cy="5143500" type="screen16x9"/>
  <p:notesSz cx="6858000" cy="9144000"/>
  <p:embeddedFontLst>
    <p:embeddedFont>
      <p:font typeface="Lato" panose="020F0502020204030203" pitchFamily="34" charset="0"/>
      <p:regular r:id="rId47"/>
      <p:bold r:id="rId48"/>
      <p:italic r:id="rId49"/>
      <p:boldItalic r:id="rId50"/>
    </p:embeddedFont>
    <p:embeddedFont>
      <p:font typeface="Proxima Nova" panose="020B0604020202020204" charset="0"/>
      <p:regular r:id="rId51"/>
      <p:bold r:id="rId52"/>
      <p:italic r:id="rId53"/>
      <p:boldItalic r:id="rId54"/>
    </p:embeddedFont>
    <p:embeddedFont>
      <p:font typeface="Quattrocento Sans" panose="020B0502050000020003" pitchFamily="34" charset="0"/>
      <p:regular r:id="rId55"/>
      <p:bold r:id="rId56"/>
      <p:italic r:id="rId57"/>
      <p:boldItalic r:id="rId58"/>
    </p:embeddedFont>
    <p:embeddedFont>
      <p:font typeface="Source Serif 4"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C4BF4C3-1F8D-495E-93CA-EA6957A99B9C}">
  <a:tblStyle styleId="{8C4BF4C3-1F8D-495E-93CA-EA6957A99B9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3" d="100"/>
          <a:sy n="93" d="100"/>
        </p:scale>
        <p:origin x="5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59"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8.fntdata"/><Relationship Id="rId62"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e628fc9ba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6e628fc9ba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26e628fc9ba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g26e628fc9ba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6e628fc9b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5" name="Google Shape;195;g26e628fc9ba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6e628fc9ba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5" name="Google Shape;205;g26e628fc9ba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a:t>Shear stress transport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26e628fc9ba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3" name="Google Shape;213;g26e628fc9ba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6e628fc9ba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26e628fc9ba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6e628fc9ba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2" name="Google Shape;232;g26e628fc9ba_0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cfecd86569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2" name="Google Shape;242;g2cfecd86569_0_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6e628fc9ba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26e628fc9ba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6e628fc9ba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0" name="Google Shape;270;g26e628fc9ba_0_1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6e628fc9ba_0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6e628fc9ba_0_1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6e628fc9ba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6" name="Google Shape;286;g26e628fc9ba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6e628fc9ba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26e628fc9ba_0_17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26e628fc9ba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26e628fc9ba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cfecd86569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2" name="Google Shape;312;g2cfecd86569_0_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6e628fc9ba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9" name="Google Shape;319;g26e628fc9ba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26e628fc9ba_0_1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6" name="Google Shape;326;g26e628fc9ba_0_1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26e628fc9ba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g26e628fc9ba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6e628fc9ba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0" name="Google Shape;340;g26e628fc9ba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6e628fc9ba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g26e628fc9ba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6e628fc9ba_3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g26e628fc9ba_3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cfecd86569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cfecd86569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cfecd86569_1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cfecd86569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2cfecd86569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2cfecd86569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2cfecd86569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2cfecd86569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6e628fc9ba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26e628fc9ba_0_1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26e628fc9ba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6" name="Google Shape;396;g26e628fc9ba_0_2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2cfecd86569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g2cfecd86569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2cfecd86569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2cfecd86569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6e628fc9ba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7" name="Google Shape;417;g26e628fc9ba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6f930e32f4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3" name="Google Shape;423;g26f930e32f4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2cfecd8656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 name="Google Shape;128;g2cfecd8656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6f930e32f4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26f930e32f4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26e628fc9ba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g26e628fc9ba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6e628fc9ba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3" name="Google Shape;443;g26e628fc9ba_0_2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26e628fc9ba_0_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9" name="Google Shape;449;g26e628fc9ba_0_2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620e646ee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620e646e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620e646ee9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620e646ee9_0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fecd8656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2cfecd86569_0_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9df8388fc1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9df8388fc1_2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26e628fc9ba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g26e628fc9ba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26e628fc9ba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26e628fc9ba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15"/>
        <p:cNvGrpSpPr/>
        <p:nvPr/>
      </p:nvGrpSpPr>
      <p:grpSpPr>
        <a:xfrm>
          <a:off x="0" y="0"/>
          <a:ext cx="0" cy="0"/>
          <a:chOff x="0" y="0"/>
          <a:chExt cx="0" cy="0"/>
        </a:xfrm>
      </p:grpSpPr>
      <p:pic>
        <p:nvPicPr>
          <p:cNvPr id="16" name="Google Shape;16;p2" descr="shutterstock_429987889_edited.jpg"/>
          <p:cNvPicPr preferRelativeResize="0"/>
          <p:nvPr/>
        </p:nvPicPr>
        <p:blipFill rotWithShape="1">
          <a:blip r:embed="rId2">
            <a:alphaModFix/>
          </a:blip>
          <a:srcRect t="18420" b="30833"/>
          <a:stretch/>
        </p:blipFill>
        <p:spPr>
          <a:xfrm>
            <a:off x="0" y="487825"/>
            <a:ext cx="9144000" cy="4326274"/>
          </a:xfrm>
          <a:prstGeom prst="rect">
            <a:avLst/>
          </a:prstGeom>
          <a:noFill/>
          <a:ln>
            <a:noFill/>
          </a:ln>
        </p:spPr>
      </p:pic>
      <p:sp>
        <p:nvSpPr>
          <p:cNvPr id="17" name="Google Shape;17;p2"/>
          <p:cNvSpPr txBox="1">
            <a:spLocks noGrp="1"/>
          </p:cNvSpPr>
          <p:nvPr>
            <p:ph type="ctrTitle"/>
          </p:nvPr>
        </p:nvSpPr>
        <p:spPr>
          <a:xfrm>
            <a:off x="2353950" y="759525"/>
            <a:ext cx="6430500" cy="1664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74364"/>
              </a:buClr>
              <a:buSzPts val="2400"/>
              <a:buNone/>
              <a:defRPr sz="2400">
                <a:solidFill>
                  <a:srgbClr val="074364"/>
                </a:solidFill>
              </a:defRPr>
            </a:lvl1pPr>
            <a:lvl2pPr lvl="1" algn="l">
              <a:lnSpc>
                <a:spcPct val="100000"/>
              </a:lnSpc>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2pPr>
            <a:lvl3pPr lvl="2" algn="l">
              <a:lnSpc>
                <a:spcPct val="100000"/>
              </a:lnSpc>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3pPr>
            <a:lvl4pPr lvl="3" algn="l">
              <a:lnSpc>
                <a:spcPct val="100000"/>
              </a:lnSpc>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4pPr>
            <a:lvl5pPr lvl="4" algn="l">
              <a:lnSpc>
                <a:spcPct val="100000"/>
              </a:lnSpc>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5pPr>
            <a:lvl6pPr lvl="5" algn="l">
              <a:lnSpc>
                <a:spcPct val="100000"/>
              </a:lnSpc>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6pPr>
            <a:lvl7pPr lvl="6" algn="l">
              <a:lnSpc>
                <a:spcPct val="100000"/>
              </a:lnSpc>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7pPr>
            <a:lvl8pPr lvl="7" algn="l">
              <a:lnSpc>
                <a:spcPct val="100000"/>
              </a:lnSpc>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8pPr>
            <a:lvl9pPr lvl="8" algn="l">
              <a:lnSpc>
                <a:spcPct val="100000"/>
              </a:lnSpc>
              <a:spcBef>
                <a:spcPts val="0"/>
              </a:spcBef>
              <a:spcAft>
                <a:spcPts val="0"/>
              </a:spcAft>
              <a:buClr>
                <a:schemeClr val="dk2"/>
              </a:buClr>
              <a:buSzPts val="2400"/>
              <a:buFont typeface="Proxima Nova"/>
              <a:buNone/>
              <a:defRPr sz="2400">
                <a:solidFill>
                  <a:schemeClr val="dk2"/>
                </a:solidFill>
                <a:latin typeface="Proxima Nova"/>
                <a:ea typeface="Proxima Nova"/>
                <a:cs typeface="Proxima Nova"/>
                <a:sym typeface="Proxima Nova"/>
              </a:defRPr>
            </a:lvl9pPr>
          </a:lstStyle>
          <a:p>
            <a:endParaRPr/>
          </a:p>
        </p:txBody>
      </p:sp>
      <p:sp>
        <p:nvSpPr>
          <p:cNvPr id="18" name="Google Shape;18;p2"/>
          <p:cNvSpPr txBox="1">
            <a:spLocks noGrp="1"/>
          </p:cNvSpPr>
          <p:nvPr>
            <p:ph type="subTitle" idx="1"/>
          </p:nvPr>
        </p:nvSpPr>
        <p:spPr>
          <a:xfrm>
            <a:off x="4069325" y="3029850"/>
            <a:ext cx="4707600" cy="8319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2pPr>
            <a:lvl3pPr lvl="2"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3pPr>
            <a:lvl4pPr lvl="3"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4pPr>
            <a:lvl5pPr lvl="4"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5pPr>
            <a:lvl6pPr lvl="5"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6pPr>
            <a:lvl7pPr lvl="6"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7pPr>
            <a:lvl8pPr lvl="7"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8pPr>
            <a:lvl9pPr lvl="8" algn="r">
              <a:lnSpc>
                <a:spcPct val="100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9pPr>
          </a:lstStyle>
          <a:p>
            <a:endParaRPr/>
          </a:p>
        </p:txBody>
      </p:sp>
      <p:sp>
        <p:nvSpPr>
          <p:cNvPr id="19" name="Google Shape;19;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20" name="Google Shape;20;p2"/>
          <p:cNvSpPr/>
          <p:nvPr/>
        </p:nvSpPr>
        <p:spPr>
          <a:xfrm flipH="1">
            <a:off x="479550" y="0"/>
            <a:ext cx="1874400" cy="2945400"/>
          </a:xfrm>
          <a:prstGeom prst="rect">
            <a:avLst/>
          </a:prstGeom>
          <a:solidFill>
            <a:srgbClr val="F4F5FB"/>
          </a:solidFill>
          <a:ln>
            <a:noFill/>
          </a:ln>
          <a:effectLst>
            <a:outerShdw blurRad="57150" dist="19050" dir="5400000" algn="bl" rotWithShape="0">
              <a:srgbClr val="000000">
                <a:alpha val="1098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2"/>
          <p:cNvSpPr/>
          <p:nvPr/>
        </p:nvSpPr>
        <p:spPr>
          <a:xfrm flipH="1">
            <a:off x="479550" y="2935650"/>
            <a:ext cx="1874400" cy="942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2" name="Google Shape;22;p2"/>
          <p:cNvPicPr preferRelativeResize="0"/>
          <p:nvPr/>
        </p:nvPicPr>
        <p:blipFill rotWithShape="1">
          <a:blip r:embed="rId3">
            <a:alphaModFix/>
          </a:blip>
          <a:srcRect/>
          <a:stretch/>
        </p:blipFill>
        <p:spPr>
          <a:xfrm>
            <a:off x="479550" y="535500"/>
            <a:ext cx="1874399" cy="1874399"/>
          </a:xfrm>
          <a:prstGeom prst="rect">
            <a:avLst/>
          </a:prstGeom>
          <a:noFill/>
          <a:ln>
            <a:noFill/>
          </a:ln>
        </p:spPr>
      </p:pic>
      <p:sp>
        <p:nvSpPr>
          <p:cNvPr id="23" name="Google Shape;23;p2"/>
          <p:cNvSpPr/>
          <p:nvPr/>
        </p:nvSpPr>
        <p:spPr>
          <a:xfrm>
            <a:off x="0" y="4814100"/>
            <a:ext cx="2339400" cy="3429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2"/>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Quattrocento Sans"/>
                <a:ea typeface="Quattrocento Sans"/>
                <a:cs typeface="Quattrocento Sans"/>
                <a:sym typeface="Quattrocento Sans"/>
              </a:rPr>
              <a:t>www.ugm.ac.id</a:t>
            </a:r>
            <a:endParaRPr sz="1200" b="1" i="0" u="none" strike="noStrike" cap="none">
              <a:solidFill>
                <a:srgbClr val="FFFFFF"/>
              </a:solidFill>
              <a:latin typeface="Quattrocento Sans"/>
              <a:ea typeface="Quattrocento Sans"/>
              <a:cs typeface="Quattrocento Sans"/>
              <a:sym typeface="Quattrocento Sans"/>
            </a:endParaRPr>
          </a:p>
        </p:txBody>
      </p:sp>
      <p:sp>
        <p:nvSpPr>
          <p:cNvPr id="25" name="Google Shape;25;p2"/>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74364"/>
                </a:solidFill>
                <a:latin typeface="Quattrocento Sans"/>
                <a:ea typeface="Quattrocento Sans"/>
                <a:cs typeface="Quattrocento Sans"/>
                <a:sym typeface="Quattrocento Sans"/>
              </a:rPr>
              <a:t>Locally Rooted, Globally Respected</a:t>
            </a:r>
            <a:endParaRPr sz="1200" b="0" i="0" u="none" strike="noStrike" cap="none">
              <a:solidFill>
                <a:srgbClr val="074364"/>
              </a:solidFill>
              <a:latin typeface="Quattrocento Sans"/>
              <a:ea typeface="Quattrocento Sans"/>
              <a:cs typeface="Quattrocento Sans"/>
              <a:sym typeface="Quattrocento Sans"/>
            </a:endParaRPr>
          </a:p>
        </p:txBody>
      </p:sp>
      <p:sp>
        <p:nvSpPr>
          <p:cNvPr id="26" name="Google Shape;26;p2"/>
          <p:cNvSpPr txBox="1">
            <a:spLocks noGrp="1"/>
          </p:cNvSpPr>
          <p:nvPr>
            <p:ph type="subTitle" idx="2"/>
          </p:nvPr>
        </p:nvSpPr>
        <p:spPr>
          <a:xfrm>
            <a:off x="4835300" y="2310150"/>
            <a:ext cx="3941700" cy="5412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SzPts val="1400"/>
              <a:buNone/>
              <a:defRPr sz="1400"/>
            </a:lvl1pPr>
            <a:lvl2pPr lvl="1" algn="r">
              <a:lnSpc>
                <a:spcPct val="115000"/>
              </a:lnSpc>
              <a:spcBef>
                <a:spcPts val="1600"/>
              </a:spcBef>
              <a:spcAft>
                <a:spcPts val="0"/>
              </a:spcAft>
              <a:buSzPts val="1100"/>
              <a:buNone/>
              <a:defRPr/>
            </a:lvl2pPr>
            <a:lvl3pPr lvl="2" algn="r">
              <a:lnSpc>
                <a:spcPct val="115000"/>
              </a:lnSpc>
              <a:spcBef>
                <a:spcPts val="1600"/>
              </a:spcBef>
              <a:spcAft>
                <a:spcPts val="0"/>
              </a:spcAft>
              <a:buSzPts val="1100"/>
              <a:buNone/>
              <a:defRPr/>
            </a:lvl3pPr>
            <a:lvl4pPr lvl="3" algn="r">
              <a:lnSpc>
                <a:spcPct val="115000"/>
              </a:lnSpc>
              <a:spcBef>
                <a:spcPts val="1600"/>
              </a:spcBef>
              <a:spcAft>
                <a:spcPts val="0"/>
              </a:spcAft>
              <a:buSzPts val="1100"/>
              <a:buNone/>
              <a:defRPr/>
            </a:lvl4pPr>
            <a:lvl5pPr lvl="4" algn="r">
              <a:lnSpc>
                <a:spcPct val="115000"/>
              </a:lnSpc>
              <a:spcBef>
                <a:spcPts val="1600"/>
              </a:spcBef>
              <a:spcAft>
                <a:spcPts val="0"/>
              </a:spcAft>
              <a:buSzPts val="1100"/>
              <a:buNone/>
              <a:defRPr/>
            </a:lvl5pPr>
            <a:lvl6pPr lvl="5" algn="r">
              <a:lnSpc>
                <a:spcPct val="115000"/>
              </a:lnSpc>
              <a:spcBef>
                <a:spcPts val="1600"/>
              </a:spcBef>
              <a:spcAft>
                <a:spcPts val="0"/>
              </a:spcAft>
              <a:buSzPts val="1100"/>
              <a:buNone/>
              <a:defRPr/>
            </a:lvl6pPr>
            <a:lvl7pPr lvl="6" algn="r">
              <a:lnSpc>
                <a:spcPct val="115000"/>
              </a:lnSpc>
              <a:spcBef>
                <a:spcPts val="1600"/>
              </a:spcBef>
              <a:spcAft>
                <a:spcPts val="0"/>
              </a:spcAft>
              <a:buSzPts val="1100"/>
              <a:buNone/>
              <a:defRPr/>
            </a:lvl7pPr>
            <a:lvl8pPr lvl="7" algn="r">
              <a:lnSpc>
                <a:spcPct val="115000"/>
              </a:lnSpc>
              <a:spcBef>
                <a:spcPts val="1600"/>
              </a:spcBef>
              <a:spcAft>
                <a:spcPts val="0"/>
              </a:spcAft>
              <a:buSzPts val="1100"/>
              <a:buNone/>
              <a:defRPr/>
            </a:lvl8pPr>
            <a:lvl9pPr lvl="8" algn="r">
              <a:lnSpc>
                <a:spcPct val="115000"/>
              </a:lnSpc>
              <a:spcBef>
                <a:spcPts val="1600"/>
              </a:spcBef>
              <a:spcAft>
                <a:spcPts val="1600"/>
              </a:spcAft>
              <a:buSzPts val="1100"/>
              <a:buNone/>
              <a:defRPr/>
            </a:lvl9pPr>
          </a:lstStyle>
          <a:p>
            <a:endParaRPr/>
          </a:p>
        </p:txBody>
      </p:sp>
      <p:sp>
        <p:nvSpPr>
          <p:cNvPr id="27" name="Google Shape;27;p2"/>
          <p:cNvSpPr txBox="1">
            <a:spLocks noGrp="1"/>
          </p:cNvSpPr>
          <p:nvPr>
            <p:ph type="subTitle" idx="3"/>
          </p:nvPr>
        </p:nvSpPr>
        <p:spPr>
          <a:xfrm>
            <a:off x="5250225" y="398025"/>
            <a:ext cx="3534300" cy="393600"/>
          </a:xfrm>
          <a:prstGeom prst="rect">
            <a:avLst/>
          </a:prstGeom>
          <a:noFill/>
          <a:ln>
            <a:noFill/>
          </a:ln>
        </p:spPr>
        <p:txBody>
          <a:bodyPr spcFirstLastPara="1" wrap="square" lIns="91425" tIns="91425" rIns="91425" bIns="91425" anchor="t" anchorCtr="0">
            <a:noAutofit/>
          </a:bodyPr>
          <a:lstStyle>
            <a:lvl1pPr lvl="0" algn="r">
              <a:lnSpc>
                <a:spcPct val="115000"/>
              </a:lnSpc>
              <a:spcBef>
                <a:spcPts val="0"/>
              </a:spcBef>
              <a:spcAft>
                <a:spcPts val="0"/>
              </a:spcAft>
              <a:buClr>
                <a:srgbClr val="074364"/>
              </a:buClr>
              <a:buSzPts val="1400"/>
              <a:buFont typeface="Proxima Nova"/>
              <a:buNone/>
              <a:defRPr sz="1400">
                <a:solidFill>
                  <a:srgbClr val="074364"/>
                </a:solidFill>
                <a:latin typeface="Proxima Nova"/>
                <a:ea typeface="Proxima Nova"/>
                <a:cs typeface="Proxima Nova"/>
                <a:sym typeface="Proxima Nova"/>
              </a:defRPr>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2"/>
        <p:cNvGrpSpPr/>
        <p:nvPr/>
      </p:nvGrpSpPr>
      <p:grpSpPr>
        <a:xfrm>
          <a:off x="0" y="0"/>
          <a:ext cx="0" cy="0"/>
          <a:chOff x="0" y="0"/>
          <a:chExt cx="0" cy="0"/>
        </a:xfrm>
      </p:grpSpPr>
      <p:sp>
        <p:nvSpPr>
          <p:cNvPr id="93" name="Google Shape;93;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4" name="Google Shape;94;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95" name="Google Shape;95;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Content">
  <p:cSld name="BLANK_1_1">
    <p:spTree>
      <p:nvGrpSpPr>
        <p:cNvPr id="1" name="Shape 28"/>
        <p:cNvGrpSpPr/>
        <p:nvPr/>
      </p:nvGrpSpPr>
      <p:grpSpPr>
        <a:xfrm>
          <a:off x="0" y="0"/>
          <a:ext cx="0" cy="0"/>
          <a:chOff x="0" y="0"/>
          <a:chExt cx="0" cy="0"/>
        </a:xfrm>
      </p:grpSpPr>
      <p:sp>
        <p:nvSpPr>
          <p:cNvPr id="29" name="Google Shape;29;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30" name="Google Shape;30;p3"/>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31" name="Google Shape;31;p3"/>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32" name="Google Shape;32;p3"/>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33" name="Google Shape;33;p3"/>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34" name="Google Shape;34;p3"/>
          <p:cNvSpPr txBox="1">
            <a:spLocks noGrp="1"/>
          </p:cNvSpPr>
          <p:nvPr>
            <p:ph type="title"/>
          </p:nvPr>
        </p:nvSpPr>
        <p:spPr>
          <a:xfrm>
            <a:off x="729450" y="2163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5" name="Google Shape;35;p3"/>
          <p:cNvSpPr txBox="1">
            <a:spLocks noGrp="1"/>
          </p:cNvSpPr>
          <p:nvPr>
            <p:ph type="body" idx="1"/>
          </p:nvPr>
        </p:nvSpPr>
        <p:spPr>
          <a:xfrm>
            <a:off x="729450" y="934450"/>
            <a:ext cx="7329300" cy="2938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6" name="Google Shape;36;p3"/>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38"/>
        <p:cNvGrpSpPr/>
        <p:nvPr/>
      </p:nvGrpSpPr>
      <p:grpSpPr>
        <a:xfrm>
          <a:off x="0" y="0"/>
          <a:ext cx="0" cy="0"/>
          <a:chOff x="0" y="0"/>
          <a:chExt cx="0" cy="0"/>
        </a:xfrm>
      </p:grpSpPr>
      <p:sp>
        <p:nvSpPr>
          <p:cNvPr id="39" name="Google Shape;39;p4"/>
          <p:cNvSpPr/>
          <p:nvPr/>
        </p:nvSpPr>
        <p:spPr>
          <a:xfrm>
            <a:off x="0" y="0"/>
            <a:ext cx="4572000" cy="4833000"/>
          </a:xfrm>
          <a:prstGeom prst="rect">
            <a:avLst/>
          </a:prstGeom>
          <a:solidFill>
            <a:srgbClr val="F4F5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 name="Google Shape;40;p4"/>
          <p:cNvSpPr txBox="1">
            <a:spLocks noGrp="1"/>
          </p:cNvSpPr>
          <p:nvPr>
            <p:ph type="title"/>
          </p:nvPr>
        </p:nvSpPr>
        <p:spPr>
          <a:xfrm>
            <a:off x="635550" y="64950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1" name="Google Shape;41;p4"/>
          <p:cNvSpPr txBox="1">
            <a:spLocks noGrp="1"/>
          </p:cNvSpPr>
          <p:nvPr>
            <p:ph type="subTitle" idx="1"/>
          </p:nvPr>
        </p:nvSpPr>
        <p:spPr>
          <a:xfrm>
            <a:off x="6355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42" name="Google Shape;42;p4"/>
          <p:cNvSpPr txBox="1">
            <a:spLocks noGrp="1"/>
          </p:cNvSpPr>
          <p:nvPr>
            <p:ph type="body" idx="2"/>
          </p:nvPr>
        </p:nvSpPr>
        <p:spPr>
          <a:xfrm>
            <a:off x="5161900" y="649500"/>
            <a:ext cx="3374400" cy="4100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3" name="Google Shape;43;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44" name="Google Shape;44;p4"/>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45" name="Google Shape;45;p4"/>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46" name="Google Shape;46;p4"/>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47" name="Google Shape;47;p4"/>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5"/>
          <p:cNvSpPr txBox="1">
            <a:spLocks noGrp="1"/>
          </p:cNvSpPr>
          <p:nvPr>
            <p:ph type="body" idx="1"/>
          </p:nvPr>
        </p:nvSpPr>
        <p:spPr>
          <a:xfrm>
            <a:off x="803975" y="234150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50" name="Google Shape;50;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51" name="Google Shape;51;p5"/>
          <p:cNvSpPr/>
          <p:nvPr/>
        </p:nvSpPr>
        <p:spPr>
          <a:xfrm>
            <a:off x="8280450" y="0"/>
            <a:ext cx="863400" cy="454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52" name="Google Shape;52;p5"/>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53" name="Google Shape;53;p5"/>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54" name="Google Shape;54;p5"/>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pic>
        <p:nvPicPr>
          <p:cNvPr id="55" name="Google Shape;55;p5"/>
          <p:cNvPicPr preferRelativeResize="0"/>
          <p:nvPr/>
        </p:nvPicPr>
        <p:blipFill rotWithShape="1">
          <a:blip r:embed="rId2">
            <a:alphaModFix/>
          </a:blip>
          <a:srcRect/>
          <a:stretch/>
        </p:blipFill>
        <p:spPr>
          <a:xfrm>
            <a:off x="3634800" y="0"/>
            <a:ext cx="1874399" cy="187439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New Section">
  <p:cSld name="CUSTOM">
    <p:spTree>
      <p:nvGrpSpPr>
        <p:cNvPr id="1" name="Shape 56"/>
        <p:cNvGrpSpPr/>
        <p:nvPr/>
      </p:nvGrpSpPr>
      <p:grpSpPr>
        <a:xfrm>
          <a:off x="0" y="0"/>
          <a:ext cx="0" cy="0"/>
          <a:chOff x="0" y="0"/>
          <a:chExt cx="0" cy="0"/>
        </a:xfrm>
      </p:grpSpPr>
      <p:pic>
        <p:nvPicPr>
          <p:cNvPr id="57" name="Google Shape;57;p6"/>
          <p:cNvPicPr preferRelativeResize="0"/>
          <p:nvPr/>
        </p:nvPicPr>
        <p:blipFill rotWithShape="1">
          <a:blip r:embed="rId2">
            <a:alphaModFix/>
          </a:blip>
          <a:srcRect b="13538"/>
          <a:stretch/>
        </p:blipFill>
        <p:spPr>
          <a:xfrm>
            <a:off x="0" y="0"/>
            <a:ext cx="9144000" cy="4807626"/>
          </a:xfrm>
          <a:prstGeom prst="rect">
            <a:avLst/>
          </a:prstGeom>
          <a:noFill/>
          <a:ln>
            <a:noFill/>
          </a:ln>
          <a:effectLst>
            <a:outerShdw blurRad="57150" dist="19050" dir="5400000" algn="bl" rotWithShape="0">
              <a:srgbClr val="000000">
                <a:alpha val="49803"/>
              </a:srgbClr>
            </a:outerShdw>
          </a:effectLst>
        </p:spPr>
      </p:pic>
      <p:sp>
        <p:nvSpPr>
          <p:cNvPr id="58" name="Google Shape;58;p6"/>
          <p:cNvSpPr txBox="1">
            <a:spLocks noGrp="1"/>
          </p:cNvSpPr>
          <p:nvPr>
            <p:ph type="title"/>
          </p:nvPr>
        </p:nvSpPr>
        <p:spPr>
          <a:xfrm>
            <a:off x="1352400" y="2018550"/>
            <a:ext cx="6439200" cy="1106400"/>
          </a:xfrm>
          <a:prstGeom prst="rect">
            <a:avLst/>
          </a:prstGeom>
          <a:solidFill>
            <a:schemeClr val="lt1"/>
          </a:solidFill>
          <a:ln>
            <a:noFill/>
          </a:ln>
        </p:spPr>
        <p:txBody>
          <a:bodyPr spcFirstLastPara="1" wrap="square" lIns="91425" tIns="91425" rIns="91425" bIns="91425" anchor="ctr" anchorCtr="0">
            <a:noAutofit/>
          </a:bodyPr>
          <a:lstStyle>
            <a:lvl1pPr lvl="0" algn="r">
              <a:lnSpc>
                <a:spcPct val="100000"/>
              </a:lnSpc>
              <a:spcBef>
                <a:spcPts val="0"/>
              </a:spcBef>
              <a:spcAft>
                <a:spcPts val="0"/>
              </a:spcAft>
              <a:buSzPts val="2800"/>
              <a:buNone/>
              <a:defRPr sz="3600">
                <a:solidFill>
                  <a:srgbClr val="074364"/>
                </a:solidFill>
              </a:defRPr>
            </a:lvl1pPr>
            <a:lvl2pPr lvl="1" algn="r">
              <a:lnSpc>
                <a:spcPct val="100000"/>
              </a:lnSpc>
              <a:spcBef>
                <a:spcPts val="0"/>
              </a:spcBef>
              <a:spcAft>
                <a:spcPts val="0"/>
              </a:spcAft>
              <a:buSzPts val="2800"/>
              <a:buNone/>
              <a:defRPr sz="3600">
                <a:solidFill>
                  <a:srgbClr val="074364"/>
                </a:solidFill>
              </a:defRPr>
            </a:lvl2pPr>
            <a:lvl3pPr lvl="2" algn="r">
              <a:lnSpc>
                <a:spcPct val="100000"/>
              </a:lnSpc>
              <a:spcBef>
                <a:spcPts val="0"/>
              </a:spcBef>
              <a:spcAft>
                <a:spcPts val="0"/>
              </a:spcAft>
              <a:buSzPts val="2800"/>
              <a:buNone/>
              <a:defRPr sz="3600">
                <a:solidFill>
                  <a:srgbClr val="074364"/>
                </a:solidFill>
              </a:defRPr>
            </a:lvl3pPr>
            <a:lvl4pPr lvl="3" algn="r">
              <a:lnSpc>
                <a:spcPct val="100000"/>
              </a:lnSpc>
              <a:spcBef>
                <a:spcPts val="0"/>
              </a:spcBef>
              <a:spcAft>
                <a:spcPts val="0"/>
              </a:spcAft>
              <a:buSzPts val="2800"/>
              <a:buNone/>
              <a:defRPr sz="3600">
                <a:solidFill>
                  <a:srgbClr val="074364"/>
                </a:solidFill>
              </a:defRPr>
            </a:lvl4pPr>
            <a:lvl5pPr lvl="4" algn="r">
              <a:lnSpc>
                <a:spcPct val="100000"/>
              </a:lnSpc>
              <a:spcBef>
                <a:spcPts val="0"/>
              </a:spcBef>
              <a:spcAft>
                <a:spcPts val="0"/>
              </a:spcAft>
              <a:buSzPts val="2800"/>
              <a:buNone/>
              <a:defRPr sz="3600">
                <a:solidFill>
                  <a:srgbClr val="074364"/>
                </a:solidFill>
              </a:defRPr>
            </a:lvl5pPr>
            <a:lvl6pPr lvl="5" algn="r">
              <a:lnSpc>
                <a:spcPct val="100000"/>
              </a:lnSpc>
              <a:spcBef>
                <a:spcPts val="0"/>
              </a:spcBef>
              <a:spcAft>
                <a:spcPts val="0"/>
              </a:spcAft>
              <a:buSzPts val="2800"/>
              <a:buNone/>
              <a:defRPr sz="3600">
                <a:solidFill>
                  <a:srgbClr val="074364"/>
                </a:solidFill>
              </a:defRPr>
            </a:lvl6pPr>
            <a:lvl7pPr lvl="6" algn="r">
              <a:lnSpc>
                <a:spcPct val="100000"/>
              </a:lnSpc>
              <a:spcBef>
                <a:spcPts val="0"/>
              </a:spcBef>
              <a:spcAft>
                <a:spcPts val="0"/>
              </a:spcAft>
              <a:buSzPts val="2800"/>
              <a:buNone/>
              <a:defRPr sz="3600">
                <a:solidFill>
                  <a:srgbClr val="074364"/>
                </a:solidFill>
              </a:defRPr>
            </a:lvl7pPr>
            <a:lvl8pPr lvl="7" algn="r">
              <a:lnSpc>
                <a:spcPct val="100000"/>
              </a:lnSpc>
              <a:spcBef>
                <a:spcPts val="0"/>
              </a:spcBef>
              <a:spcAft>
                <a:spcPts val="0"/>
              </a:spcAft>
              <a:buSzPts val="2800"/>
              <a:buNone/>
              <a:defRPr sz="3600">
                <a:solidFill>
                  <a:srgbClr val="074364"/>
                </a:solidFill>
              </a:defRPr>
            </a:lvl8pPr>
            <a:lvl9pPr lvl="8" algn="r">
              <a:lnSpc>
                <a:spcPct val="100000"/>
              </a:lnSpc>
              <a:spcBef>
                <a:spcPts val="0"/>
              </a:spcBef>
              <a:spcAft>
                <a:spcPts val="0"/>
              </a:spcAft>
              <a:buSzPts val="2800"/>
              <a:buNone/>
              <a:defRPr sz="3600">
                <a:solidFill>
                  <a:srgbClr val="074364"/>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ew Section 1">
  <p:cSld name="CUSTOM_1">
    <p:spTree>
      <p:nvGrpSpPr>
        <p:cNvPr id="1" name="Shape 59"/>
        <p:cNvGrpSpPr/>
        <p:nvPr/>
      </p:nvGrpSpPr>
      <p:grpSpPr>
        <a:xfrm>
          <a:off x="0" y="0"/>
          <a:ext cx="0" cy="0"/>
          <a:chOff x="0" y="0"/>
          <a:chExt cx="0" cy="0"/>
        </a:xfrm>
      </p:grpSpPr>
      <p:pic>
        <p:nvPicPr>
          <p:cNvPr id="60" name="Google Shape;60;p7"/>
          <p:cNvPicPr preferRelativeResize="0"/>
          <p:nvPr/>
        </p:nvPicPr>
        <p:blipFill rotWithShape="1">
          <a:blip r:embed="rId2">
            <a:alphaModFix/>
          </a:blip>
          <a:srcRect r="53303" b="13538"/>
          <a:stretch/>
        </p:blipFill>
        <p:spPr>
          <a:xfrm>
            <a:off x="0" y="0"/>
            <a:ext cx="4269951" cy="4820774"/>
          </a:xfrm>
          <a:prstGeom prst="rect">
            <a:avLst/>
          </a:prstGeom>
          <a:noFill/>
          <a:ln>
            <a:noFill/>
          </a:ln>
        </p:spPr>
      </p:pic>
      <p:sp>
        <p:nvSpPr>
          <p:cNvPr id="61" name="Google Shape;61;p7"/>
          <p:cNvSpPr/>
          <p:nvPr/>
        </p:nvSpPr>
        <p:spPr>
          <a:xfrm>
            <a:off x="3253475" y="1900375"/>
            <a:ext cx="124200" cy="29160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7"/>
          <p:cNvSpPr txBox="1">
            <a:spLocks noGrp="1"/>
          </p:cNvSpPr>
          <p:nvPr>
            <p:ph type="title"/>
          </p:nvPr>
        </p:nvSpPr>
        <p:spPr>
          <a:xfrm>
            <a:off x="-54925" y="1900375"/>
            <a:ext cx="3432600" cy="1106400"/>
          </a:xfrm>
          <a:prstGeom prst="rect">
            <a:avLst/>
          </a:prstGeom>
          <a:solidFill>
            <a:srgbClr val="F4F5FB"/>
          </a:solid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2800"/>
              <a:buNone/>
              <a:defRPr sz="3000">
                <a:solidFill>
                  <a:srgbClr val="074364"/>
                </a:solidFill>
              </a:defRPr>
            </a:lvl1pPr>
            <a:lvl2pPr lvl="1" algn="r">
              <a:lnSpc>
                <a:spcPct val="100000"/>
              </a:lnSpc>
              <a:spcBef>
                <a:spcPts val="0"/>
              </a:spcBef>
              <a:spcAft>
                <a:spcPts val="0"/>
              </a:spcAft>
              <a:buSzPts val="2800"/>
              <a:buNone/>
              <a:defRPr sz="3600"/>
            </a:lvl2pPr>
            <a:lvl3pPr lvl="2" algn="r">
              <a:lnSpc>
                <a:spcPct val="100000"/>
              </a:lnSpc>
              <a:spcBef>
                <a:spcPts val="0"/>
              </a:spcBef>
              <a:spcAft>
                <a:spcPts val="0"/>
              </a:spcAft>
              <a:buSzPts val="2800"/>
              <a:buNone/>
              <a:defRPr sz="3600"/>
            </a:lvl3pPr>
            <a:lvl4pPr lvl="3" algn="r">
              <a:lnSpc>
                <a:spcPct val="100000"/>
              </a:lnSpc>
              <a:spcBef>
                <a:spcPts val="0"/>
              </a:spcBef>
              <a:spcAft>
                <a:spcPts val="0"/>
              </a:spcAft>
              <a:buSzPts val="2800"/>
              <a:buNone/>
              <a:defRPr sz="3600"/>
            </a:lvl4pPr>
            <a:lvl5pPr lvl="4" algn="r">
              <a:lnSpc>
                <a:spcPct val="100000"/>
              </a:lnSpc>
              <a:spcBef>
                <a:spcPts val="0"/>
              </a:spcBef>
              <a:spcAft>
                <a:spcPts val="0"/>
              </a:spcAft>
              <a:buSzPts val="2800"/>
              <a:buNone/>
              <a:defRPr sz="3600"/>
            </a:lvl5pPr>
            <a:lvl6pPr lvl="5" algn="r">
              <a:lnSpc>
                <a:spcPct val="100000"/>
              </a:lnSpc>
              <a:spcBef>
                <a:spcPts val="0"/>
              </a:spcBef>
              <a:spcAft>
                <a:spcPts val="0"/>
              </a:spcAft>
              <a:buSzPts val="2800"/>
              <a:buNone/>
              <a:defRPr sz="3600"/>
            </a:lvl6pPr>
            <a:lvl7pPr lvl="6" algn="r">
              <a:lnSpc>
                <a:spcPct val="100000"/>
              </a:lnSpc>
              <a:spcBef>
                <a:spcPts val="0"/>
              </a:spcBef>
              <a:spcAft>
                <a:spcPts val="0"/>
              </a:spcAft>
              <a:buSzPts val="2800"/>
              <a:buNone/>
              <a:defRPr sz="3600"/>
            </a:lvl7pPr>
            <a:lvl8pPr lvl="7" algn="r">
              <a:lnSpc>
                <a:spcPct val="100000"/>
              </a:lnSpc>
              <a:spcBef>
                <a:spcPts val="0"/>
              </a:spcBef>
              <a:spcAft>
                <a:spcPts val="0"/>
              </a:spcAft>
              <a:buSzPts val="2800"/>
              <a:buNone/>
              <a:defRPr sz="3600"/>
            </a:lvl8pPr>
            <a:lvl9pPr lvl="8" algn="r">
              <a:lnSpc>
                <a:spcPct val="100000"/>
              </a:lnSpc>
              <a:spcBef>
                <a:spcPts val="0"/>
              </a:spcBef>
              <a:spcAft>
                <a:spcPts val="0"/>
              </a:spcAft>
              <a:buSzPts val="2800"/>
              <a:buNone/>
              <a:defRPr sz="3600"/>
            </a:lvl9pPr>
          </a:lstStyle>
          <a:p>
            <a:endParaRPr/>
          </a:p>
        </p:txBody>
      </p:sp>
      <p:sp>
        <p:nvSpPr>
          <p:cNvPr id="63" name="Google Shape;63;p7"/>
          <p:cNvSpPr txBox="1">
            <a:spLocks noGrp="1"/>
          </p:cNvSpPr>
          <p:nvPr>
            <p:ph type="body" idx="1"/>
          </p:nvPr>
        </p:nvSpPr>
        <p:spPr>
          <a:xfrm>
            <a:off x="4956425" y="876075"/>
            <a:ext cx="4187700" cy="2941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Clr>
                <a:srgbClr val="000000"/>
              </a:buClr>
              <a:buSzPts val="1800"/>
              <a:buChar char="●"/>
              <a:defRPr>
                <a:solidFill>
                  <a:srgbClr val="000000"/>
                </a:solidFill>
              </a:defRPr>
            </a:lvl1pPr>
            <a:lvl2pPr marL="914400" lvl="1" indent="-298450" algn="l">
              <a:lnSpc>
                <a:spcPct val="115000"/>
              </a:lnSpc>
              <a:spcBef>
                <a:spcPts val="1600"/>
              </a:spcBef>
              <a:spcAft>
                <a:spcPts val="0"/>
              </a:spcAft>
              <a:buClr>
                <a:srgbClr val="000000"/>
              </a:buClr>
              <a:buSzPts val="1100"/>
              <a:buChar char="○"/>
              <a:defRPr>
                <a:solidFill>
                  <a:srgbClr val="000000"/>
                </a:solidFill>
              </a:defRPr>
            </a:lvl2pPr>
            <a:lvl3pPr marL="1371600" lvl="2" indent="-298450" algn="l">
              <a:lnSpc>
                <a:spcPct val="115000"/>
              </a:lnSpc>
              <a:spcBef>
                <a:spcPts val="1600"/>
              </a:spcBef>
              <a:spcAft>
                <a:spcPts val="0"/>
              </a:spcAft>
              <a:buClr>
                <a:srgbClr val="000000"/>
              </a:buClr>
              <a:buSzPts val="1100"/>
              <a:buChar char="■"/>
              <a:defRPr>
                <a:solidFill>
                  <a:srgbClr val="000000"/>
                </a:solidFill>
              </a:defRPr>
            </a:lvl3pPr>
            <a:lvl4pPr marL="1828800" lvl="3" indent="-298450" algn="l">
              <a:lnSpc>
                <a:spcPct val="115000"/>
              </a:lnSpc>
              <a:spcBef>
                <a:spcPts val="1600"/>
              </a:spcBef>
              <a:spcAft>
                <a:spcPts val="0"/>
              </a:spcAft>
              <a:buClr>
                <a:srgbClr val="000000"/>
              </a:buClr>
              <a:buSzPts val="1100"/>
              <a:buChar char="●"/>
              <a:defRPr>
                <a:solidFill>
                  <a:srgbClr val="000000"/>
                </a:solidFill>
              </a:defRPr>
            </a:lvl4pPr>
            <a:lvl5pPr marL="2286000" lvl="4" indent="-298450" algn="l">
              <a:lnSpc>
                <a:spcPct val="115000"/>
              </a:lnSpc>
              <a:spcBef>
                <a:spcPts val="1600"/>
              </a:spcBef>
              <a:spcAft>
                <a:spcPts val="0"/>
              </a:spcAft>
              <a:buClr>
                <a:srgbClr val="000000"/>
              </a:buClr>
              <a:buSzPts val="1100"/>
              <a:buChar char="○"/>
              <a:defRPr>
                <a:solidFill>
                  <a:srgbClr val="000000"/>
                </a:solidFill>
              </a:defRPr>
            </a:lvl5pPr>
            <a:lvl6pPr marL="2743200" lvl="5" indent="-298450" algn="l">
              <a:lnSpc>
                <a:spcPct val="115000"/>
              </a:lnSpc>
              <a:spcBef>
                <a:spcPts val="1600"/>
              </a:spcBef>
              <a:spcAft>
                <a:spcPts val="0"/>
              </a:spcAft>
              <a:buClr>
                <a:srgbClr val="000000"/>
              </a:buClr>
              <a:buSzPts val="1100"/>
              <a:buChar char="■"/>
              <a:defRPr>
                <a:solidFill>
                  <a:srgbClr val="000000"/>
                </a:solidFill>
              </a:defRPr>
            </a:lvl6pPr>
            <a:lvl7pPr marL="3200400" lvl="6" indent="-298450" algn="l">
              <a:lnSpc>
                <a:spcPct val="115000"/>
              </a:lnSpc>
              <a:spcBef>
                <a:spcPts val="1600"/>
              </a:spcBef>
              <a:spcAft>
                <a:spcPts val="0"/>
              </a:spcAft>
              <a:buClr>
                <a:srgbClr val="000000"/>
              </a:buClr>
              <a:buSzPts val="1100"/>
              <a:buChar char="●"/>
              <a:defRPr>
                <a:solidFill>
                  <a:srgbClr val="000000"/>
                </a:solidFill>
              </a:defRPr>
            </a:lvl7pPr>
            <a:lvl8pPr marL="3657600" lvl="7" indent="-298450" algn="l">
              <a:lnSpc>
                <a:spcPct val="115000"/>
              </a:lnSpc>
              <a:spcBef>
                <a:spcPts val="1600"/>
              </a:spcBef>
              <a:spcAft>
                <a:spcPts val="0"/>
              </a:spcAft>
              <a:buClr>
                <a:srgbClr val="000000"/>
              </a:buClr>
              <a:buSzPts val="1100"/>
              <a:buChar char="○"/>
              <a:defRPr>
                <a:solidFill>
                  <a:srgbClr val="000000"/>
                </a:solidFill>
              </a:defRPr>
            </a:lvl8pPr>
            <a:lvl9pPr marL="4114800" lvl="8" indent="-298450" algn="l">
              <a:lnSpc>
                <a:spcPct val="115000"/>
              </a:lnSpc>
              <a:spcBef>
                <a:spcPts val="1600"/>
              </a:spcBef>
              <a:spcAft>
                <a:spcPts val="1600"/>
              </a:spcAft>
              <a:buClr>
                <a:srgbClr val="000000"/>
              </a:buClr>
              <a:buSzPts val="1100"/>
              <a:buChar char="■"/>
              <a:defRPr>
                <a:solidFill>
                  <a:srgbClr val="000000"/>
                </a:solidFill>
              </a:defRPr>
            </a:lvl9pPr>
          </a:lstStyle>
          <a:p>
            <a:endParaRPr/>
          </a:p>
        </p:txBody>
      </p:sp>
      <p:pic>
        <p:nvPicPr>
          <p:cNvPr id="64" name="Google Shape;64;p7"/>
          <p:cNvPicPr preferRelativeResize="0"/>
          <p:nvPr/>
        </p:nvPicPr>
        <p:blipFill rotWithShape="1">
          <a:blip r:embed="rId3">
            <a:alphaModFix/>
          </a:blip>
          <a:srcRect/>
          <a:stretch/>
        </p:blipFill>
        <p:spPr>
          <a:xfrm>
            <a:off x="288950" y="213750"/>
            <a:ext cx="1550826" cy="1550826"/>
          </a:xfrm>
          <a:prstGeom prst="rect">
            <a:avLst/>
          </a:prstGeom>
          <a:noFill/>
          <a:ln>
            <a:noFill/>
          </a:ln>
        </p:spPr>
      </p:pic>
      <p:sp>
        <p:nvSpPr>
          <p:cNvPr id="65" name="Google Shape;65;p7"/>
          <p:cNvSpPr/>
          <p:nvPr/>
        </p:nvSpPr>
        <p:spPr>
          <a:xfrm>
            <a:off x="0" y="0"/>
            <a:ext cx="124200" cy="30069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68" name="Google Shape;68;p8"/>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69" name="Google Shape;69;p8"/>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70" name="Google Shape;70;p8"/>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71" name="Google Shape;71;p8"/>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with Title">
  <p:cSld name="BLANK_1">
    <p:spTree>
      <p:nvGrpSpPr>
        <p:cNvPr id="1" name="Shape 72"/>
        <p:cNvGrpSpPr/>
        <p:nvPr/>
      </p:nvGrpSpPr>
      <p:grpSpPr>
        <a:xfrm>
          <a:off x="0" y="0"/>
          <a:ext cx="0" cy="0"/>
          <a:chOff x="0" y="0"/>
          <a:chExt cx="0" cy="0"/>
        </a:xfrm>
      </p:grpSpPr>
      <p:sp>
        <p:nvSpPr>
          <p:cNvPr id="73" name="Google Shape;73;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74" name="Google Shape;74;p9"/>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75" name="Google Shape;75;p9"/>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76" name="Google Shape;76;p9"/>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77" name="Google Shape;77;p9"/>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78" name="Google Shape;78;p9"/>
          <p:cNvSpPr txBox="1">
            <a:spLocks noGrp="1"/>
          </p:cNvSpPr>
          <p:nvPr>
            <p:ph type="title"/>
          </p:nvPr>
        </p:nvSpPr>
        <p:spPr>
          <a:xfrm>
            <a:off x="729450" y="2163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79" name="Google Shape;79;p9"/>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9"/>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2 Content">
  <p:cSld name="BLANK_1_1_1">
    <p:spTree>
      <p:nvGrpSpPr>
        <p:cNvPr id="1" name="Shape 81"/>
        <p:cNvGrpSpPr/>
        <p:nvPr/>
      </p:nvGrpSpPr>
      <p:grpSpPr>
        <a:xfrm>
          <a:off x="0" y="0"/>
          <a:ext cx="0" cy="0"/>
          <a:chOff x="0" y="0"/>
          <a:chExt cx="0" cy="0"/>
        </a:xfrm>
      </p:grpSpPr>
      <p:sp>
        <p:nvSpPr>
          <p:cNvPr id="82" name="Google Shape;82;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83" name="Google Shape;83;p10"/>
          <p:cNvSpPr/>
          <p:nvPr/>
        </p:nvSpPr>
        <p:spPr>
          <a:xfrm>
            <a:off x="8280450" y="0"/>
            <a:ext cx="863400" cy="454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84" name="Google Shape;84;p10"/>
          <p:cNvCxnSpPr/>
          <p:nvPr/>
        </p:nvCxnSpPr>
        <p:spPr>
          <a:xfrm>
            <a:off x="8598817" y="216350"/>
            <a:ext cx="216300" cy="0"/>
          </a:xfrm>
          <a:prstGeom prst="straightConnector1">
            <a:avLst/>
          </a:prstGeom>
          <a:noFill/>
          <a:ln w="9525" cap="flat" cmpd="sng">
            <a:solidFill>
              <a:srgbClr val="B7B7B7"/>
            </a:solidFill>
            <a:prstDash val="solid"/>
            <a:round/>
            <a:headEnd type="none" w="sm" len="sm"/>
            <a:tailEnd type="none" w="sm" len="sm"/>
          </a:ln>
        </p:spPr>
      </p:cxnSp>
      <p:cxnSp>
        <p:nvCxnSpPr>
          <p:cNvPr id="85" name="Google Shape;85;p10"/>
          <p:cNvCxnSpPr/>
          <p:nvPr/>
        </p:nvCxnSpPr>
        <p:spPr>
          <a:xfrm>
            <a:off x="8598817" y="250138"/>
            <a:ext cx="216300" cy="0"/>
          </a:xfrm>
          <a:prstGeom prst="straightConnector1">
            <a:avLst/>
          </a:prstGeom>
          <a:noFill/>
          <a:ln w="9525" cap="flat" cmpd="sng">
            <a:solidFill>
              <a:srgbClr val="B7B7B7"/>
            </a:solidFill>
            <a:prstDash val="solid"/>
            <a:round/>
            <a:headEnd type="none" w="sm" len="sm"/>
            <a:tailEnd type="none" w="sm" len="sm"/>
          </a:ln>
        </p:spPr>
      </p:cxnSp>
      <p:cxnSp>
        <p:nvCxnSpPr>
          <p:cNvPr id="86" name="Google Shape;86;p10"/>
          <p:cNvCxnSpPr/>
          <p:nvPr/>
        </p:nvCxnSpPr>
        <p:spPr>
          <a:xfrm>
            <a:off x="8598817" y="283925"/>
            <a:ext cx="216300" cy="0"/>
          </a:xfrm>
          <a:prstGeom prst="straightConnector1">
            <a:avLst/>
          </a:prstGeom>
          <a:noFill/>
          <a:ln w="9525" cap="flat" cmpd="sng">
            <a:solidFill>
              <a:srgbClr val="B7B7B7"/>
            </a:solidFill>
            <a:prstDash val="solid"/>
            <a:round/>
            <a:headEnd type="none" w="sm" len="sm"/>
            <a:tailEnd type="none" w="sm" len="sm"/>
          </a:ln>
        </p:spPr>
      </p:cxnSp>
      <p:sp>
        <p:nvSpPr>
          <p:cNvPr id="87" name="Google Shape;87;p10"/>
          <p:cNvSpPr txBox="1">
            <a:spLocks noGrp="1"/>
          </p:cNvSpPr>
          <p:nvPr>
            <p:ph type="title"/>
          </p:nvPr>
        </p:nvSpPr>
        <p:spPr>
          <a:xfrm>
            <a:off x="729450" y="2163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88" name="Google Shape;88;p10"/>
          <p:cNvSpPr txBox="1">
            <a:spLocks noGrp="1"/>
          </p:cNvSpPr>
          <p:nvPr>
            <p:ph type="body" idx="1"/>
          </p:nvPr>
        </p:nvSpPr>
        <p:spPr>
          <a:xfrm>
            <a:off x="729450" y="934450"/>
            <a:ext cx="3553500" cy="2938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9" name="Google Shape;89;p10"/>
          <p:cNvSpPr/>
          <p:nvPr/>
        </p:nvSpPr>
        <p:spPr>
          <a:xfrm>
            <a:off x="0" y="356975"/>
            <a:ext cx="645300" cy="261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0"/>
          <p:cNvSpPr/>
          <p:nvPr/>
        </p:nvSpPr>
        <p:spPr>
          <a:xfrm>
            <a:off x="508000" y="353450"/>
            <a:ext cx="137400" cy="2610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0"/>
          <p:cNvSpPr txBox="1">
            <a:spLocks noGrp="1"/>
          </p:cNvSpPr>
          <p:nvPr>
            <p:ph type="body" idx="2"/>
          </p:nvPr>
        </p:nvSpPr>
        <p:spPr>
          <a:xfrm>
            <a:off x="4814525" y="934450"/>
            <a:ext cx="3553500" cy="29388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Proxima Nova"/>
              <a:buNone/>
              <a:defRPr sz="2800" b="1" i="0" u="none" strike="noStrike" cap="none">
                <a:solidFill>
                  <a:srgbClr val="000000"/>
                </a:solidFill>
                <a:latin typeface="Proxima Nova"/>
                <a:ea typeface="Proxima Nova"/>
                <a:cs typeface="Proxima Nova"/>
                <a:sym typeface="Proxima Nova"/>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rgbClr val="000000"/>
              </a:buClr>
              <a:buSzPts val="1800"/>
              <a:buFont typeface="Quattrocento Sans"/>
              <a:buChar char="●"/>
              <a:defRPr sz="1800" b="0" i="0" u="none" strike="noStrike" cap="none">
                <a:solidFill>
                  <a:srgbClr val="000000"/>
                </a:solidFill>
                <a:latin typeface="Quattrocento Sans"/>
                <a:ea typeface="Quattrocento Sans"/>
                <a:cs typeface="Quattrocento Sans"/>
                <a:sym typeface="Quattrocento Sans"/>
              </a:defRPr>
            </a:lvl1pPr>
            <a:lvl2pPr marL="914400" marR="0" lvl="1" indent="-298450" algn="l" rtl="0">
              <a:lnSpc>
                <a:spcPct val="115000"/>
              </a:lnSpc>
              <a:spcBef>
                <a:spcPts val="1600"/>
              </a:spcBef>
              <a:spcAft>
                <a:spcPts val="0"/>
              </a:spcAft>
              <a:buClr>
                <a:srgbClr val="000000"/>
              </a:buClr>
              <a:buSzPts val="1100"/>
              <a:buFont typeface="Quattrocento Sans"/>
              <a:buChar char="○"/>
              <a:defRPr sz="1100" b="0" i="0" u="none" strike="noStrike" cap="none">
                <a:solidFill>
                  <a:srgbClr val="000000"/>
                </a:solidFill>
                <a:latin typeface="Quattrocento Sans"/>
                <a:ea typeface="Quattrocento Sans"/>
                <a:cs typeface="Quattrocento Sans"/>
                <a:sym typeface="Quattrocento Sans"/>
              </a:defRPr>
            </a:lvl2pPr>
            <a:lvl3pPr marL="1371600" marR="0" lvl="2" indent="-298450" algn="l" rtl="0">
              <a:lnSpc>
                <a:spcPct val="115000"/>
              </a:lnSpc>
              <a:spcBef>
                <a:spcPts val="1600"/>
              </a:spcBef>
              <a:spcAft>
                <a:spcPts val="0"/>
              </a:spcAft>
              <a:buClr>
                <a:srgbClr val="000000"/>
              </a:buClr>
              <a:buSzPts val="1100"/>
              <a:buFont typeface="Quattrocento Sans"/>
              <a:buChar char="■"/>
              <a:defRPr sz="1100" b="0" i="0" u="none" strike="noStrike" cap="none">
                <a:solidFill>
                  <a:srgbClr val="000000"/>
                </a:solidFill>
                <a:latin typeface="Quattrocento Sans"/>
                <a:ea typeface="Quattrocento Sans"/>
                <a:cs typeface="Quattrocento Sans"/>
                <a:sym typeface="Quattrocento Sans"/>
              </a:defRPr>
            </a:lvl3pPr>
            <a:lvl4pPr marL="1828800" marR="0" lvl="3" indent="-298450" algn="l" rtl="0">
              <a:lnSpc>
                <a:spcPct val="115000"/>
              </a:lnSpc>
              <a:spcBef>
                <a:spcPts val="1600"/>
              </a:spcBef>
              <a:spcAft>
                <a:spcPts val="0"/>
              </a:spcAft>
              <a:buClr>
                <a:srgbClr val="000000"/>
              </a:buClr>
              <a:buSzPts val="1100"/>
              <a:buFont typeface="Quattrocento Sans"/>
              <a:buChar char="●"/>
              <a:defRPr sz="1100" b="0" i="0" u="none" strike="noStrike" cap="none">
                <a:solidFill>
                  <a:srgbClr val="000000"/>
                </a:solidFill>
                <a:latin typeface="Quattrocento Sans"/>
                <a:ea typeface="Quattrocento Sans"/>
                <a:cs typeface="Quattrocento Sans"/>
                <a:sym typeface="Quattrocento Sans"/>
              </a:defRPr>
            </a:lvl4pPr>
            <a:lvl5pPr marL="2286000" marR="0" lvl="4" indent="-298450" algn="l" rtl="0">
              <a:lnSpc>
                <a:spcPct val="115000"/>
              </a:lnSpc>
              <a:spcBef>
                <a:spcPts val="1600"/>
              </a:spcBef>
              <a:spcAft>
                <a:spcPts val="0"/>
              </a:spcAft>
              <a:buClr>
                <a:srgbClr val="000000"/>
              </a:buClr>
              <a:buSzPts val="1100"/>
              <a:buFont typeface="Quattrocento Sans"/>
              <a:buChar char="○"/>
              <a:defRPr sz="1100" b="0" i="0" u="none" strike="noStrike" cap="none">
                <a:solidFill>
                  <a:srgbClr val="000000"/>
                </a:solidFill>
                <a:latin typeface="Quattrocento Sans"/>
                <a:ea typeface="Quattrocento Sans"/>
                <a:cs typeface="Quattrocento Sans"/>
                <a:sym typeface="Quattrocento Sans"/>
              </a:defRPr>
            </a:lvl5pPr>
            <a:lvl6pPr marL="2743200" marR="0" lvl="5" indent="-298450" algn="l" rtl="0">
              <a:lnSpc>
                <a:spcPct val="115000"/>
              </a:lnSpc>
              <a:spcBef>
                <a:spcPts val="1600"/>
              </a:spcBef>
              <a:spcAft>
                <a:spcPts val="0"/>
              </a:spcAft>
              <a:buClr>
                <a:srgbClr val="000000"/>
              </a:buClr>
              <a:buSzPts val="1100"/>
              <a:buFont typeface="Quattrocento Sans"/>
              <a:buChar char="■"/>
              <a:defRPr sz="1100" b="0" i="0" u="none" strike="noStrike" cap="none">
                <a:solidFill>
                  <a:srgbClr val="000000"/>
                </a:solidFill>
                <a:latin typeface="Quattrocento Sans"/>
                <a:ea typeface="Quattrocento Sans"/>
                <a:cs typeface="Quattrocento Sans"/>
                <a:sym typeface="Quattrocento Sans"/>
              </a:defRPr>
            </a:lvl6pPr>
            <a:lvl7pPr marL="3200400" marR="0" lvl="6" indent="-298450" algn="l" rtl="0">
              <a:lnSpc>
                <a:spcPct val="115000"/>
              </a:lnSpc>
              <a:spcBef>
                <a:spcPts val="1600"/>
              </a:spcBef>
              <a:spcAft>
                <a:spcPts val="0"/>
              </a:spcAft>
              <a:buClr>
                <a:srgbClr val="000000"/>
              </a:buClr>
              <a:buSzPts val="1100"/>
              <a:buFont typeface="Quattrocento Sans"/>
              <a:buChar char="●"/>
              <a:defRPr sz="1100" b="0" i="0" u="none" strike="noStrike" cap="none">
                <a:solidFill>
                  <a:srgbClr val="000000"/>
                </a:solidFill>
                <a:latin typeface="Quattrocento Sans"/>
                <a:ea typeface="Quattrocento Sans"/>
                <a:cs typeface="Quattrocento Sans"/>
                <a:sym typeface="Quattrocento Sans"/>
              </a:defRPr>
            </a:lvl7pPr>
            <a:lvl8pPr marL="3657600" marR="0" lvl="7" indent="-298450" algn="l" rtl="0">
              <a:lnSpc>
                <a:spcPct val="115000"/>
              </a:lnSpc>
              <a:spcBef>
                <a:spcPts val="1600"/>
              </a:spcBef>
              <a:spcAft>
                <a:spcPts val="0"/>
              </a:spcAft>
              <a:buClr>
                <a:srgbClr val="000000"/>
              </a:buClr>
              <a:buSzPts val="1100"/>
              <a:buFont typeface="Quattrocento Sans"/>
              <a:buChar char="○"/>
              <a:defRPr sz="1100" b="0" i="0" u="none" strike="noStrike" cap="none">
                <a:solidFill>
                  <a:srgbClr val="000000"/>
                </a:solidFill>
                <a:latin typeface="Quattrocento Sans"/>
                <a:ea typeface="Quattrocento Sans"/>
                <a:cs typeface="Quattrocento Sans"/>
                <a:sym typeface="Quattrocento Sans"/>
              </a:defRPr>
            </a:lvl8pPr>
            <a:lvl9pPr marL="4114800" marR="0" lvl="8" indent="-298450" algn="l" rtl="0">
              <a:lnSpc>
                <a:spcPct val="115000"/>
              </a:lnSpc>
              <a:spcBef>
                <a:spcPts val="1600"/>
              </a:spcBef>
              <a:spcAft>
                <a:spcPts val="1600"/>
              </a:spcAft>
              <a:buClr>
                <a:srgbClr val="000000"/>
              </a:buClr>
              <a:buSzPts val="1100"/>
              <a:buFont typeface="Quattrocento Sans"/>
              <a:buChar char="■"/>
              <a:defRPr sz="1100" b="0" i="0" u="none" strike="noStrike" cap="none">
                <a:solidFill>
                  <a:srgbClr val="000000"/>
                </a:solidFill>
                <a:latin typeface="Quattrocento Sans"/>
                <a:ea typeface="Quattrocento Sans"/>
                <a:cs typeface="Quattrocento Sans"/>
                <a:sym typeface="Quattrocento Sans"/>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a:off x="0" y="4814097"/>
            <a:ext cx="9144000" cy="329400"/>
          </a:xfrm>
          <a:prstGeom prst="rect">
            <a:avLst/>
          </a:prstGeom>
          <a:solidFill>
            <a:srgbClr val="F4F5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1"/>
          <p:cNvSpPr/>
          <p:nvPr/>
        </p:nvSpPr>
        <p:spPr>
          <a:xfrm>
            <a:off x="0" y="4814100"/>
            <a:ext cx="2339400" cy="3294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000000"/>
              </a:solidFill>
              <a:latin typeface="Arial"/>
              <a:ea typeface="Arial"/>
              <a:cs typeface="Arial"/>
              <a:sym typeface="Arial"/>
            </a:endParaRPr>
          </a:p>
        </p:txBody>
      </p:sp>
      <p:sp>
        <p:nvSpPr>
          <p:cNvPr id="11" name="Google Shape;11;p1"/>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Quattrocento Sans"/>
                <a:ea typeface="Quattrocento Sans"/>
                <a:cs typeface="Quattrocento Sans"/>
                <a:sym typeface="Quattrocento Sans"/>
              </a:rPr>
              <a:t>www.ugm.ac.id</a:t>
            </a:r>
            <a:endParaRPr sz="1200" b="1" i="0" u="none" strike="noStrike" cap="none">
              <a:solidFill>
                <a:srgbClr val="FFFFFF"/>
              </a:solidFill>
              <a:latin typeface="Quattrocento Sans"/>
              <a:ea typeface="Quattrocento Sans"/>
              <a:cs typeface="Quattrocento Sans"/>
              <a:sym typeface="Quattrocento Sans"/>
            </a:endParaRPr>
          </a:p>
        </p:txBody>
      </p:sp>
      <p:sp>
        <p:nvSpPr>
          <p:cNvPr id="12" name="Google Shape;12;p1"/>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74364"/>
                </a:solidFill>
                <a:latin typeface="Quattrocento Sans"/>
                <a:ea typeface="Quattrocento Sans"/>
                <a:cs typeface="Quattrocento Sans"/>
                <a:sym typeface="Quattrocento Sans"/>
              </a:rPr>
              <a:t>Locally Rooted, Globally Respected</a:t>
            </a:r>
            <a:endParaRPr sz="1200" b="0" i="0" u="none" strike="noStrike" cap="none">
              <a:solidFill>
                <a:srgbClr val="074364"/>
              </a:solidFill>
              <a:latin typeface="Quattrocento Sans"/>
              <a:ea typeface="Quattrocento Sans"/>
              <a:cs typeface="Quattrocento Sans"/>
              <a:sym typeface="Quattrocento Sans"/>
            </a:endParaRPr>
          </a:p>
        </p:txBody>
      </p:sp>
      <p:pic>
        <p:nvPicPr>
          <p:cNvPr id="13" name="Google Shape;13;p1"/>
          <p:cNvPicPr preferRelativeResize="0"/>
          <p:nvPr/>
        </p:nvPicPr>
        <p:blipFill rotWithShape="1">
          <a:blip r:embed="rId12">
            <a:alphaModFix/>
          </a:blip>
          <a:srcRect/>
          <a:stretch/>
        </p:blipFill>
        <p:spPr>
          <a:xfrm>
            <a:off x="7160464" y="4749850"/>
            <a:ext cx="1983535" cy="454775"/>
          </a:xfrm>
          <a:prstGeom prst="rect">
            <a:avLst/>
          </a:prstGeom>
          <a:noFill/>
          <a:ln>
            <a:noFill/>
          </a:ln>
        </p:spPr>
      </p:pic>
      <p:pic>
        <p:nvPicPr>
          <p:cNvPr id="14" name="Google Shape;14;p1"/>
          <p:cNvPicPr preferRelativeResize="0"/>
          <p:nvPr/>
        </p:nvPicPr>
        <p:blipFill rotWithShape="1">
          <a:blip r:embed="rId13">
            <a:alphaModFix amt="88000"/>
          </a:blip>
          <a:srcRect r="49315"/>
          <a:stretch/>
        </p:blipFill>
        <p:spPr>
          <a:xfrm>
            <a:off x="7193251" y="353600"/>
            <a:ext cx="1950750" cy="3991048"/>
          </a:xfrm>
          <a:prstGeom prst="rect">
            <a:avLst/>
          </a:prstGeom>
          <a:noFill/>
          <a:ln>
            <a:noFill/>
          </a:ln>
          <a:effectLst>
            <a:outerShdw blurRad="57150" dist="19050" dir="5400000" algn="bl" rotWithShape="0">
              <a:srgbClr val="000000">
                <a:alpha val="8627"/>
              </a:srgbClr>
            </a:outerShdw>
          </a:effectLst>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0.xml"/><Relationship Id="rId6" Type="http://schemas.openxmlformats.org/officeDocument/2006/relationships/image" Target="../media/image33.png"/><Relationship Id="rId5" Type="http://schemas.openxmlformats.org/officeDocument/2006/relationships/image" Target="../media/image11.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0.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10.xml"/><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10.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0.xml"/><Relationship Id="rId5" Type="http://schemas.openxmlformats.org/officeDocument/2006/relationships/image" Target="../media/image55.png"/><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0.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0.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hyperlink" Target="http://drive.google.com/file/d/18WWEOftf4KzJWO2VHd15Kxd34249PfRB/view" TargetMode="External"/><Relationship Id="rId2" Type="http://schemas.openxmlformats.org/officeDocument/2006/relationships/notesSlide" Target="../notesSlides/notesSlide38.xml"/><Relationship Id="rId1" Type="http://schemas.openxmlformats.org/officeDocument/2006/relationships/slideLayout" Target="../slideLayouts/slideLayout10.xml"/><Relationship Id="rId4" Type="http://schemas.openxmlformats.org/officeDocument/2006/relationships/image" Target="../media/image65.jpg"/></Relationships>
</file>

<file path=ppt/slides/_rels/slide39.xml.rels><?xml version="1.0" encoding="UTF-8" standalone="yes"?>
<Relationships xmlns="http://schemas.openxmlformats.org/package/2006/relationships"><Relationship Id="rId3" Type="http://schemas.openxmlformats.org/officeDocument/2006/relationships/hyperlink" Target="http://drive.google.com/file/d/18UjN_vC62ClWpS5bhVIO4qUMBIZQ3WXb/view" TargetMode="External"/><Relationship Id="rId2" Type="http://schemas.openxmlformats.org/officeDocument/2006/relationships/notesSlide" Target="../notesSlides/notesSlide39.xml"/><Relationship Id="rId1" Type="http://schemas.openxmlformats.org/officeDocument/2006/relationships/slideLayout" Target="../slideLayouts/slideLayout10.xml"/><Relationship Id="rId4" Type="http://schemas.openxmlformats.org/officeDocument/2006/relationships/image" Target="../media/image66.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hyperlink" Target="http://drive.google.com/file/d/18T77NSnfZJ95ufUBbArGpBXbipsRnh-n/view" TargetMode="External"/><Relationship Id="rId2" Type="http://schemas.openxmlformats.org/officeDocument/2006/relationships/notesSlide" Target="../notesSlides/notesSlide40.xml"/><Relationship Id="rId1" Type="http://schemas.openxmlformats.org/officeDocument/2006/relationships/slideLayout" Target="../slideLayouts/slideLayout10.xml"/><Relationship Id="rId4" Type="http://schemas.openxmlformats.org/officeDocument/2006/relationships/image" Target="../media/image67.jp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2"/>
          <p:cNvSpPr/>
          <p:nvPr/>
        </p:nvSpPr>
        <p:spPr>
          <a:xfrm flipH="1">
            <a:off x="479550" y="0"/>
            <a:ext cx="1874400" cy="2945400"/>
          </a:xfrm>
          <a:prstGeom prst="rect">
            <a:avLst/>
          </a:prstGeom>
          <a:solidFill>
            <a:srgbClr val="F4F5FB"/>
          </a:solidFill>
          <a:ln>
            <a:noFill/>
          </a:ln>
          <a:effectLst>
            <a:outerShdw blurRad="57150" dist="19050" dir="5400000" algn="bl" rotWithShape="0">
              <a:srgbClr val="000000">
                <a:alpha val="1098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2"/>
          <p:cNvSpPr/>
          <p:nvPr/>
        </p:nvSpPr>
        <p:spPr>
          <a:xfrm flipH="1">
            <a:off x="479550" y="2935650"/>
            <a:ext cx="1874400" cy="942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2" name="Google Shape;102;p12"/>
          <p:cNvPicPr preferRelativeResize="0"/>
          <p:nvPr/>
        </p:nvPicPr>
        <p:blipFill rotWithShape="1">
          <a:blip r:embed="rId3">
            <a:alphaModFix/>
          </a:blip>
          <a:srcRect/>
          <a:stretch/>
        </p:blipFill>
        <p:spPr>
          <a:xfrm>
            <a:off x="479550" y="535500"/>
            <a:ext cx="1874399" cy="1874399"/>
          </a:xfrm>
          <a:prstGeom prst="rect">
            <a:avLst/>
          </a:prstGeom>
          <a:noFill/>
          <a:ln>
            <a:noFill/>
          </a:ln>
        </p:spPr>
      </p:pic>
      <p:sp>
        <p:nvSpPr>
          <p:cNvPr id="103" name="Google Shape;103;p12"/>
          <p:cNvSpPr/>
          <p:nvPr/>
        </p:nvSpPr>
        <p:spPr>
          <a:xfrm>
            <a:off x="2339275" y="4814100"/>
            <a:ext cx="6804600" cy="329400"/>
          </a:xfrm>
          <a:prstGeom prst="rect">
            <a:avLst/>
          </a:prstGeom>
          <a:solidFill>
            <a:srgbClr val="F4F5F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12"/>
          <p:cNvSpPr/>
          <p:nvPr/>
        </p:nvSpPr>
        <p:spPr>
          <a:xfrm>
            <a:off x="0" y="4814100"/>
            <a:ext cx="2339400" cy="342900"/>
          </a:xfrm>
          <a:prstGeom prst="rect">
            <a:avLst/>
          </a:prstGeom>
          <a:solidFill>
            <a:srgbClr val="07436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5" name="Google Shape;105;p12"/>
          <p:cNvPicPr preferRelativeResize="0"/>
          <p:nvPr/>
        </p:nvPicPr>
        <p:blipFill rotWithShape="1">
          <a:blip r:embed="rId4">
            <a:alphaModFix/>
          </a:blip>
          <a:srcRect/>
          <a:stretch/>
        </p:blipFill>
        <p:spPr>
          <a:xfrm>
            <a:off x="6993207" y="4731013"/>
            <a:ext cx="2156631" cy="480257"/>
          </a:xfrm>
          <a:prstGeom prst="rect">
            <a:avLst/>
          </a:prstGeom>
          <a:noFill/>
          <a:ln>
            <a:noFill/>
          </a:ln>
        </p:spPr>
      </p:pic>
      <p:sp>
        <p:nvSpPr>
          <p:cNvPr id="106" name="Google Shape;106;p12"/>
          <p:cNvSpPr txBox="1"/>
          <p:nvPr/>
        </p:nvSpPr>
        <p:spPr>
          <a:xfrm>
            <a:off x="479550" y="4807350"/>
            <a:ext cx="138030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1" i="0" u="none" strike="noStrike" cap="none">
                <a:solidFill>
                  <a:srgbClr val="FFFFFF"/>
                </a:solidFill>
                <a:latin typeface="Quattrocento Sans"/>
                <a:ea typeface="Quattrocento Sans"/>
                <a:cs typeface="Quattrocento Sans"/>
                <a:sym typeface="Quattrocento Sans"/>
              </a:rPr>
              <a:t>www.ugm.ac.id</a:t>
            </a:r>
            <a:endParaRPr sz="1200" b="1" i="0" u="none" strike="noStrike" cap="none">
              <a:solidFill>
                <a:srgbClr val="FFFFFF"/>
              </a:solidFill>
              <a:latin typeface="Quattrocento Sans"/>
              <a:ea typeface="Quattrocento Sans"/>
              <a:cs typeface="Quattrocento Sans"/>
              <a:sym typeface="Quattrocento Sans"/>
            </a:endParaRPr>
          </a:p>
        </p:txBody>
      </p:sp>
      <p:sp>
        <p:nvSpPr>
          <p:cNvPr id="107" name="Google Shape;107;p12"/>
          <p:cNvSpPr txBox="1"/>
          <p:nvPr/>
        </p:nvSpPr>
        <p:spPr>
          <a:xfrm>
            <a:off x="3207450" y="4807350"/>
            <a:ext cx="3450900" cy="342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rgbClr val="074364"/>
                </a:solidFill>
                <a:latin typeface="Quattrocento Sans"/>
                <a:ea typeface="Quattrocento Sans"/>
                <a:cs typeface="Quattrocento Sans"/>
                <a:sym typeface="Quattrocento Sans"/>
              </a:rPr>
              <a:t>Locally Rooted, Globally Respected</a:t>
            </a:r>
            <a:endParaRPr sz="1200" b="0" i="0" u="none" strike="noStrike" cap="none">
              <a:solidFill>
                <a:srgbClr val="074364"/>
              </a:solidFill>
              <a:latin typeface="Quattrocento Sans"/>
              <a:ea typeface="Quattrocento Sans"/>
              <a:cs typeface="Quattrocento Sans"/>
              <a:sym typeface="Quattrocento Sans"/>
            </a:endParaRPr>
          </a:p>
        </p:txBody>
      </p:sp>
      <p:sp>
        <p:nvSpPr>
          <p:cNvPr id="108" name="Google Shape;108;p12"/>
          <p:cNvSpPr txBox="1">
            <a:spLocks noGrp="1"/>
          </p:cNvSpPr>
          <p:nvPr>
            <p:ph type="ctrTitle"/>
          </p:nvPr>
        </p:nvSpPr>
        <p:spPr>
          <a:xfrm>
            <a:off x="2008950" y="848776"/>
            <a:ext cx="6655500" cy="7227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2400"/>
              <a:buNone/>
            </a:pPr>
            <a:r>
              <a:rPr lang="en" sz="2500" dirty="0"/>
              <a:t>Mass Transfer with Reaction</a:t>
            </a:r>
            <a:endParaRPr sz="2500" dirty="0"/>
          </a:p>
        </p:txBody>
      </p:sp>
      <p:sp>
        <p:nvSpPr>
          <p:cNvPr id="109" name="Google Shape;109;p12"/>
          <p:cNvSpPr txBox="1">
            <a:spLocks noGrp="1"/>
          </p:cNvSpPr>
          <p:nvPr>
            <p:ph type="subTitle" idx="1"/>
          </p:nvPr>
        </p:nvSpPr>
        <p:spPr>
          <a:xfrm>
            <a:off x="3207450" y="2736688"/>
            <a:ext cx="6697200" cy="1102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n" sz="1200" b="1" dirty="0"/>
              <a:t>  Disusun oleh:</a:t>
            </a:r>
            <a:r>
              <a:rPr lang="en" b="1" dirty="0">
                <a:solidFill>
                  <a:srgbClr val="000000"/>
                </a:solidFill>
                <a:latin typeface="Source Serif 4"/>
                <a:ea typeface="Source Serif 4"/>
                <a:cs typeface="Source Serif 4"/>
                <a:sym typeface="Source Serif 4"/>
              </a:rPr>
              <a:t> </a:t>
            </a:r>
            <a:endParaRPr b="1" dirty="0">
              <a:solidFill>
                <a:srgbClr val="000000"/>
              </a:solidFill>
              <a:latin typeface="Source Serif 4"/>
              <a:ea typeface="Source Serif 4"/>
              <a:cs typeface="Source Serif 4"/>
              <a:sym typeface="Source Serif 4"/>
            </a:endParaRPr>
          </a:p>
          <a:p>
            <a:pPr marL="0" lvl="0" indent="0" algn="just" rtl="0">
              <a:lnSpc>
                <a:spcPct val="150000"/>
              </a:lnSpc>
              <a:spcBef>
                <a:spcPts val="0"/>
              </a:spcBef>
              <a:spcAft>
                <a:spcPts val="0"/>
              </a:spcAft>
              <a:buSzPts val="1400"/>
              <a:buNone/>
            </a:pPr>
            <a:r>
              <a:rPr lang="en" dirty="0">
                <a:solidFill>
                  <a:srgbClr val="000000"/>
                </a:solidFill>
                <a:latin typeface="Source Serif 4"/>
                <a:ea typeface="Source Serif 4"/>
                <a:cs typeface="Source Serif 4"/>
                <a:sym typeface="Source Serif 4"/>
              </a:rPr>
              <a:t> Sebastian Binsar Pangaribuan	              (21/477842/TK/52635)</a:t>
            </a:r>
            <a:endParaRPr dirty="0">
              <a:solidFill>
                <a:srgbClr val="000000"/>
              </a:solidFill>
              <a:latin typeface="Source Serif 4"/>
              <a:ea typeface="Source Serif 4"/>
              <a:cs typeface="Source Serif 4"/>
              <a:sym typeface="Source Serif 4"/>
            </a:endParaRPr>
          </a:p>
          <a:p>
            <a:pPr marL="0" lvl="0" indent="0" algn="just" rtl="0">
              <a:lnSpc>
                <a:spcPct val="150000"/>
              </a:lnSpc>
              <a:spcBef>
                <a:spcPts val="0"/>
              </a:spcBef>
              <a:spcAft>
                <a:spcPts val="0"/>
              </a:spcAft>
              <a:buSzPts val="1400"/>
              <a:buNone/>
            </a:pPr>
            <a:r>
              <a:rPr lang="en" dirty="0">
                <a:solidFill>
                  <a:srgbClr val="000000"/>
                </a:solidFill>
                <a:latin typeface="Source Serif 4"/>
                <a:ea typeface="Source Serif 4"/>
                <a:cs typeface="Source Serif 4"/>
                <a:sym typeface="Source Serif 4"/>
              </a:rPr>
              <a:t> Liska Dewi Muktiarani                                (21/477837/TK/52633)           	                              </a:t>
            </a:r>
            <a:endParaRPr dirty="0">
              <a:solidFill>
                <a:srgbClr val="000000"/>
              </a:solidFill>
              <a:latin typeface="Source Serif 4"/>
              <a:ea typeface="Source Serif 4"/>
              <a:cs typeface="Source Serif 4"/>
              <a:sym typeface="Source Serif 4"/>
            </a:endParaRPr>
          </a:p>
          <a:p>
            <a:pPr marL="0" lvl="0" indent="0" algn="just" rtl="0">
              <a:lnSpc>
                <a:spcPct val="100000"/>
              </a:lnSpc>
              <a:spcBef>
                <a:spcPts val="0"/>
              </a:spcBef>
              <a:spcAft>
                <a:spcPts val="0"/>
              </a:spcAft>
              <a:buSzPts val="1400"/>
              <a:buNone/>
            </a:pPr>
            <a:r>
              <a:rPr lang="en" sz="1200" dirty="0"/>
              <a:t> </a:t>
            </a:r>
            <a:endParaRPr sz="1200" dirty="0"/>
          </a:p>
        </p:txBody>
      </p:sp>
      <p:sp>
        <p:nvSpPr>
          <p:cNvPr id="110" name="Google Shape;110;p12"/>
          <p:cNvSpPr txBox="1">
            <a:spLocks noGrp="1"/>
          </p:cNvSpPr>
          <p:nvPr>
            <p:ph type="subTitle" idx="1"/>
          </p:nvPr>
        </p:nvSpPr>
        <p:spPr>
          <a:xfrm>
            <a:off x="4748012" y="1927650"/>
            <a:ext cx="6120000" cy="1102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400"/>
              <a:buNone/>
            </a:pPr>
            <a:r>
              <a:rPr lang="en" sz="1200" b="1" dirty="0">
                <a:latin typeface="Quattrocento Sans"/>
                <a:ea typeface="Quattrocento Sans"/>
                <a:cs typeface="Quattrocento Sans"/>
                <a:sym typeface="Quattrocento Sans"/>
              </a:rPr>
              <a:t>  Dosen Pengampu: </a:t>
            </a:r>
            <a:endParaRPr sz="1200" b="1" dirty="0">
              <a:latin typeface="Quattrocento Sans"/>
              <a:ea typeface="Quattrocento Sans"/>
              <a:cs typeface="Quattrocento Sans"/>
              <a:sym typeface="Quattrocento Sans"/>
            </a:endParaRPr>
          </a:p>
          <a:p>
            <a:pPr marL="457200" lvl="0" indent="-304800" algn="just" rtl="0">
              <a:lnSpc>
                <a:spcPct val="150000"/>
              </a:lnSpc>
              <a:spcBef>
                <a:spcPts val="0"/>
              </a:spcBef>
              <a:spcAft>
                <a:spcPts val="0"/>
              </a:spcAft>
              <a:buSzPts val="1200"/>
              <a:buFont typeface="Source Serif 4"/>
              <a:buAutoNum type="arabicPeriod"/>
            </a:pPr>
            <a:r>
              <a:rPr lang="en" sz="1200" b="1" dirty="0">
                <a:latin typeface="Quattrocento Sans"/>
                <a:ea typeface="Quattrocento Sans"/>
                <a:cs typeface="Quattrocento Sans"/>
                <a:sym typeface="Quattrocento Sans"/>
              </a:rPr>
              <a:t>Prof. Ir. Muslikhin Hidayat, S.T., M.T., Ph.D., IPU.        	                              </a:t>
            </a:r>
            <a:endParaRPr sz="1200" b="1" dirty="0">
              <a:latin typeface="Quattrocento Sans"/>
              <a:ea typeface="Quattrocento Sans"/>
              <a:cs typeface="Quattrocento Sans"/>
              <a:sym typeface="Quattrocento Sans"/>
            </a:endParaRPr>
          </a:p>
          <a:p>
            <a:pPr marL="457200" lvl="0" indent="-304800" algn="just" rtl="0">
              <a:lnSpc>
                <a:spcPct val="100000"/>
              </a:lnSpc>
              <a:spcBef>
                <a:spcPts val="0"/>
              </a:spcBef>
              <a:spcAft>
                <a:spcPts val="0"/>
              </a:spcAft>
              <a:buSzPts val="1200"/>
              <a:buFont typeface="Quattrocento Sans"/>
              <a:buAutoNum type="arabicPeriod"/>
            </a:pPr>
            <a:r>
              <a:rPr lang="en" sz="1200" b="1" dirty="0">
                <a:latin typeface="Quattrocento Sans"/>
                <a:ea typeface="Quattrocento Sans"/>
                <a:cs typeface="Quattrocento Sans"/>
                <a:sym typeface="Quattrocento Sans"/>
              </a:rPr>
              <a:t>Maulana Gilar Nugraha, S.T., M.Eng., Ph.D</a:t>
            </a:r>
            <a:endParaRPr sz="1200" b="1" dirty="0">
              <a:latin typeface="Quattrocento Sans"/>
              <a:ea typeface="Quattrocento Sans"/>
              <a:cs typeface="Quattrocento Sans"/>
              <a:sym typeface="Quattrocento Sans"/>
            </a:endParaRPr>
          </a:p>
        </p:txBody>
      </p:sp>
      <p:pic>
        <p:nvPicPr>
          <p:cNvPr id="2" name="Google Shape;111;p12">
            <a:extLst>
              <a:ext uri="{FF2B5EF4-FFF2-40B4-BE49-F238E27FC236}">
                <a16:creationId xmlns:a16="http://schemas.microsoft.com/office/drawing/2014/main" id="{FA6DD188-4BA8-8A15-DA33-6FD4D6F5D799}"/>
              </a:ext>
            </a:extLst>
          </p:cNvPr>
          <p:cNvPicPr preferRelativeResize="0"/>
          <p:nvPr/>
        </p:nvPicPr>
        <p:blipFill rotWithShape="1">
          <a:blip r:embed="rId5">
            <a:alphaModFix/>
          </a:blip>
          <a:srcRect t="32698" b="30815"/>
          <a:stretch/>
        </p:blipFill>
        <p:spPr>
          <a:xfrm>
            <a:off x="6993200" y="256800"/>
            <a:ext cx="1629625" cy="571275"/>
          </a:xfrm>
          <a:prstGeom prst="rect">
            <a:avLst/>
          </a:prstGeom>
          <a:noFill/>
          <a:ln>
            <a:noFill/>
          </a:ln>
        </p:spPr>
      </p:pic>
      <p:sp>
        <p:nvSpPr>
          <p:cNvPr id="3" name="Google Shape;110;p12">
            <a:extLst>
              <a:ext uri="{FF2B5EF4-FFF2-40B4-BE49-F238E27FC236}">
                <a16:creationId xmlns:a16="http://schemas.microsoft.com/office/drawing/2014/main" id="{24284093-23C5-21D5-D409-79A2E709F49F}"/>
              </a:ext>
            </a:extLst>
          </p:cNvPr>
          <p:cNvSpPr txBox="1">
            <a:spLocks noGrp="1"/>
          </p:cNvSpPr>
          <p:nvPr>
            <p:ph type="subTitle" idx="2"/>
          </p:nvPr>
        </p:nvSpPr>
        <p:spPr>
          <a:xfrm>
            <a:off x="4687500" y="1472699"/>
            <a:ext cx="3941700" cy="541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b="1" dirty="0"/>
              <a:t>Computational Fluid Dynamics - Ansys Fluent</a:t>
            </a:r>
            <a:endParaRPr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1"/>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Meshing</a:t>
            </a:r>
            <a:endParaRPr>
              <a:solidFill>
                <a:schemeClr val="accent5"/>
              </a:solidFill>
            </a:endParaRPr>
          </a:p>
        </p:txBody>
      </p:sp>
      <p:pic>
        <p:nvPicPr>
          <p:cNvPr id="182" name="Google Shape;182;p21"/>
          <p:cNvPicPr preferRelativeResize="0"/>
          <p:nvPr/>
        </p:nvPicPr>
        <p:blipFill>
          <a:blip r:embed="rId3">
            <a:alphaModFix/>
          </a:blip>
          <a:stretch>
            <a:fillRect/>
          </a:stretch>
        </p:blipFill>
        <p:spPr>
          <a:xfrm>
            <a:off x="165675" y="1392188"/>
            <a:ext cx="4194000" cy="2359125"/>
          </a:xfrm>
          <a:prstGeom prst="rect">
            <a:avLst/>
          </a:prstGeom>
          <a:noFill/>
          <a:ln w="19050" cap="flat" cmpd="sng">
            <a:solidFill>
              <a:srgbClr val="FF0000"/>
            </a:solidFill>
            <a:prstDash val="solid"/>
            <a:round/>
            <a:headEnd type="none" w="sm" len="sm"/>
            <a:tailEnd type="none" w="sm" len="sm"/>
          </a:ln>
        </p:spPr>
      </p:pic>
      <p:pic>
        <p:nvPicPr>
          <p:cNvPr id="183" name="Google Shape;183;p21"/>
          <p:cNvPicPr preferRelativeResize="0"/>
          <p:nvPr/>
        </p:nvPicPr>
        <p:blipFill>
          <a:blip r:embed="rId4">
            <a:alphaModFix/>
          </a:blip>
          <a:stretch>
            <a:fillRect/>
          </a:stretch>
        </p:blipFill>
        <p:spPr>
          <a:xfrm>
            <a:off x="4671375" y="1392200"/>
            <a:ext cx="4194000" cy="2359122"/>
          </a:xfrm>
          <a:prstGeom prst="rect">
            <a:avLst/>
          </a:prstGeom>
          <a:noFill/>
          <a:ln w="19050" cap="flat" cmpd="sng">
            <a:solidFill>
              <a:srgbClr val="FF0000"/>
            </a:solidFill>
            <a:prstDash val="solid"/>
            <a:round/>
            <a:headEnd type="none" w="sm" len="sm"/>
            <a:tailEnd type="none" w="sm" len="sm"/>
          </a:ln>
        </p:spPr>
      </p:pic>
      <p:sp>
        <p:nvSpPr>
          <p:cNvPr id="184" name="Google Shape;184;p21"/>
          <p:cNvSpPr/>
          <p:nvPr/>
        </p:nvSpPr>
        <p:spPr>
          <a:xfrm>
            <a:off x="907350" y="3836750"/>
            <a:ext cx="2835300" cy="572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Proxima Nova"/>
                <a:ea typeface="Proxima Nova"/>
                <a:cs typeface="Proxima Nova"/>
                <a:sym typeface="Proxima Nova"/>
              </a:rPr>
              <a:t>Inlet</a:t>
            </a:r>
            <a:endParaRPr sz="2400" b="1">
              <a:latin typeface="Proxima Nova"/>
              <a:ea typeface="Proxima Nova"/>
              <a:cs typeface="Proxima Nova"/>
              <a:sym typeface="Proxima Nova"/>
            </a:endParaRPr>
          </a:p>
        </p:txBody>
      </p:sp>
      <p:sp>
        <p:nvSpPr>
          <p:cNvPr id="185" name="Google Shape;185;p21"/>
          <p:cNvSpPr/>
          <p:nvPr/>
        </p:nvSpPr>
        <p:spPr>
          <a:xfrm>
            <a:off x="5350725" y="3836750"/>
            <a:ext cx="2835300" cy="5727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latin typeface="Proxima Nova"/>
                <a:ea typeface="Proxima Nova"/>
                <a:cs typeface="Proxima Nova"/>
                <a:sym typeface="Proxima Nova"/>
              </a:rPr>
              <a:t>Outlet</a:t>
            </a:r>
            <a:endParaRPr sz="2400" b="1">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Meshing</a:t>
            </a:r>
            <a:endParaRPr>
              <a:solidFill>
                <a:schemeClr val="accent5"/>
              </a:solidFill>
            </a:endParaRPr>
          </a:p>
        </p:txBody>
      </p:sp>
      <p:sp>
        <p:nvSpPr>
          <p:cNvPr id="191" name="Google Shape;191;p22"/>
          <p:cNvSpPr txBox="1">
            <a:spLocks noGrp="1"/>
          </p:cNvSpPr>
          <p:nvPr>
            <p:ph type="body" idx="1"/>
          </p:nvPr>
        </p:nvSpPr>
        <p:spPr>
          <a:xfrm>
            <a:off x="5441400" y="954600"/>
            <a:ext cx="3390900" cy="34164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AutoNum type="arabicPeriod"/>
            </a:pPr>
            <a:r>
              <a:rPr lang="en" i="1"/>
              <a:t>Select </a:t>
            </a:r>
            <a:r>
              <a:rPr lang="en"/>
              <a:t>Mesh lalu ubah </a:t>
            </a:r>
            <a:r>
              <a:rPr lang="en" i="1"/>
              <a:t>element size </a:t>
            </a:r>
            <a:r>
              <a:rPr lang="en"/>
              <a:t>menjadi 0.0005 m. </a:t>
            </a:r>
            <a:r>
              <a:rPr lang="en" i="1"/>
              <a:t>Generate.</a:t>
            </a:r>
            <a:endParaRPr i="1"/>
          </a:p>
          <a:p>
            <a:pPr marL="457200" lvl="0" indent="-342900" algn="just" rtl="0">
              <a:lnSpc>
                <a:spcPct val="100000"/>
              </a:lnSpc>
              <a:spcBef>
                <a:spcPts val="0"/>
              </a:spcBef>
              <a:spcAft>
                <a:spcPts val="0"/>
              </a:spcAft>
              <a:buSzPts val="1800"/>
              <a:buAutoNum type="arabicPeriod"/>
            </a:pPr>
            <a:r>
              <a:rPr lang="en" i="1"/>
              <a:t>Create </a:t>
            </a:r>
            <a:r>
              <a:rPr lang="en"/>
              <a:t>Named Selections untuk Inlet dan Outlet pada geometri.</a:t>
            </a:r>
            <a:endParaRPr/>
          </a:p>
        </p:txBody>
      </p:sp>
      <p:pic>
        <p:nvPicPr>
          <p:cNvPr id="192" name="Google Shape;192;p22"/>
          <p:cNvPicPr preferRelativeResize="0"/>
          <p:nvPr/>
        </p:nvPicPr>
        <p:blipFill>
          <a:blip r:embed="rId3">
            <a:alphaModFix/>
          </a:blip>
          <a:stretch>
            <a:fillRect/>
          </a:stretch>
        </p:blipFill>
        <p:spPr>
          <a:xfrm>
            <a:off x="245300" y="954588"/>
            <a:ext cx="5136475" cy="28892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Set Up: General</a:t>
            </a:r>
            <a:endParaRPr>
              <a:solidFill>
                <a:schemeClr val="accent5"/>
              </a:solidFill>
            </a:endParaRPr>
          </a:p>
        </p:txBody>
      </p:sp>
      <p:sp>
        <p:nvSpPr>
          <p:cNvPr id="198" name="Google Shape;198;p23"/>
          <p:cNvSpPr txBox="1">
            <a:spLocks noGrp="1"/>
          </p:cNvSpPr>
          <p:nvPr>
            <p:ph type="body" idx="1"/>
          </p:nvPr>
        </p:nvSpPr>
        <p:spPr>
          <a:xfrm>
            <a:off x="3888525" y="469575"/>
            <a:ext cx="5328900" cy="4521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AutoNum type="arabicPeriod"/>
            </a:pPr>
            <a:r>
              <a:rPr lang="en" i="1"/>
              <a:t>Setting solver </a:t>
            </a:r>
            <a:r>
              <a:rPr lang="en"/>
              <a:t>yang akan digunakan. </a:t>
            </a:r>
            <a:endParaRPr/>
          </a:p>
          <a:p>
            <a:pPr marL="0" lvl="0" indent="0" algn="just" rtl="0">
              <a:lnSpc>
                <a:spcPct val="100000"/>
              </a:lnSpc>
              <a:spcBef>
                <a:spcPts val="0"/>
              </a:spcBef>
              <a:spcAft>
                <a:spcPts val="0"/>
              </a:spcAft>
              <a:buNone/>
            </a:pPr>
            <a:r>
              <a:rPr lang="en"/>
              <a:t>          </a:t>
            </a:r>
            <a:endParaRPr b="1" i="1"/>
          </a:p>
          <a:p>
            <a:pPr marL="0" lvl="0" indent="0" algn="just" rtl="0">
              <a:lnSpc>
                <a:spcPct val="100000"/>
              </a:lnSpc>
              <a:spcBef>
                <a:spcPts val="0"/>
              </a:spcBef>
              <a:spcAft>
                <a:spcPts val="0"/>
              </a:spcAft>
              <a:buNone/>
            </a:pPr>
            <a:endParaRPr b="1"/>
          </a:p>
        </p:txBody>
      </p:sp>
      <p:pic>
        <p:nvPicPr>
          <p:cNvPr id="199" name="Google Shape;199;p23"/>
          <p:cNvPicPr preferRelativeResize="0"/>
          <p:nvPr/>
        </p:nvPicPr>
        <p:blipFill>
          <a:blip r:embed="rId3">
            <a:alphaModFix/>
          </a:blip>
          <a:stretch>
            <a:fillRect/>
          </a:stretch>
        </p:blipFill>
        <p:spPr>
          <a:xfrm>
            <a:off x="311700" y="748276"/>
            <a:ext cx="3497200" cy="3929050"/>
          </a:xfrm>
          <a:prstGeom prst="rect">
            <a:avLst/>
          </a:prstGeom>
          <a:noFill/>
          <a:ln>
            <a:noFill/>
          </a:ln>
        </p:spPr>
      </p:pic>
      <p:sp>
        <p:nvSpPr>
          <p:cNvPr id="200" name="Google Shape;200;p23"/>
          <p:cNvSpPr txBox="1">
            <a:spLocks noGrp="1"/>
          </p:cNvSpPr>
          <p:nvPr>
            <p:ph type="body" idx="1"/>
          </p:nvPr>
        </p:nvSpPr>
        <p:spPr>
          <a:xfrm>
            <a:off x="4452125" y="868575"/>
            <a:ext cx="5328900" cy="10032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Char char="●"/>
            </a:pPr>
            <a:r>
              <a:rPr lang="en"/>
              <a:t>Tipe Solver </a:t>
            </a:r>
            <a:r>
              <a:rPr lang="en" b="1" i="1"/>
              <a:t>pressure-based</a:t>
            </a:r>
            <a:endParaRPr b="1" i="1"/>
          </a:p>
          <a:p>
            <a:pPr marL="457200" lvl="0" indent="-342900" algn="just" rtl="0">
              <a:lnSpc>
                <a:spcPct val="100000"/>
              </a:lnSpc>
              <a:spcBef>
                <a:spcPts val="0"/>
              </a:spcBef>
              <a:spcAft>
                <a:spcPts val="0"/>
              </a:spcAft>
              <a:buSzPts val="1800"/>
              <a:buChar char="●"/>
            </a:pPr>
            <a:r>
              <a:rPr lang="en"/>
              <a:t>Velocity formulation Solver </a:t>
            </a:r>
            <a:r>
              <a:rPr lang="en" b="1"/>
              <a:t>absolute</a:t>
            </a:r>
            <a:endParaRPr b="1"/>
          </a:p>
          <a:p>
            <a:pPr marL="457200" lvl="0" indent="-342900" algn="just" rtl="0">
              <a:lnSpc>
                <a:spcPct val="100000"/>
              </a:lnSpc>
              <a:spcBef>
                <a:spcPts val="0"/>
              </a:spcBef>
              <a:spcAft>
                <a:spcPts val="0"/>
              </a:spcAft>
              <a:buSzPts val="1800"/>
              <a:buChar char="●"/>
            </a:pPr>
            <a:r>
              <a:rPr lang="en"/>
              <a:t>Pilih </a:t>
            </a:r>
            <a:r>
              <a:rPr lang="en" b="1"/>
              <a:t>Steady </a:t>
            </a:r>
            <a:r>
              <a:rPr lang="en"/>
              <a:t>pada Time Solver</a:t>
            </a:r>
            <a:endParaRPr/>
          </a:p>
          <a:p>
            <a:pPr marL="457200" lvl="0" indent="-342900" algn="just" rtl="0">
              <a:lnSpc>
                <a:spcPct val="100000"/>
              </a:lnSpc>
              <a:spcBef>
                <a:spcPts val="0"/>
              </a:spcBef>
              <a:spcAft>
                <a:spcPts val="0"/>
              </a:spcAft>
              <a:buSzPts val="1800"/>
              <a:buChar char="●"/>
            </a:pPr>
            <a:r>
              <a:rPr lang="en"/>
              <a:t>Pilih </a:t>
            </a:r>
            <a:r>
              <a:rPr lang="en" b="1"/>
              <a:t>Planar </a:t>
            </a:r>
            <a:r>
              <a:rPr lang="en"/>
              <a:t>pada 2D Space</a:t>
            </a:r>
            <a:endParaRPr/>
          </a:p>
          <a:p>
            <a:pPr marL="0" lvl="0" indent="0" algn="just" rtl="0">
              <a:lnSpc>
                <a:spcPct val="100000"/>
              </a:lnSpc>
              <a:spcBef>
                <a:spcPts val="0"/>
              </a:spcBef>
              <a:spcAft>
                <a:spcPts val="0"/>
              </a:spcAft>
              <a:buNone/>
            </a:pPr>
            <a:endParaRPr b="1"/>
          </a:p>
        </p:txBody>
      </p:sp>
      <p:sp>
        <p:nvSpPr>
          <p:cNvPr id="201" name="Google Shape;201;p23"/>
          <p:cNvSpPr txBox="1">
            <a:spLocks noGrp="1"/>
          </p:cNvSpPr>
          <p:nvPr>
            <p:ph type="body" idx="1"/>
          </p:nvPr>
        </p:nvSpPr>
        <p:spPr>
          <a:xfrm>
            <a:off x="4084125" y="2007225"/>
            <a:ext cx="4937700" cy="1003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a:t>Pastikan pada </a:t>
            </a:r>
            <a:r>
              <a:rPr lang="en" i="1"/>
              <a:t>console geometry </a:t>
            </a:r>
            <a:r>
              <a:rPr lang="en"/>
              <a:t>terlihat panah biru (</a:t>
            </a:r>
            <a:r>
              <a:rPr lang="en" b="1"/>
              <a:t>Inlet</a:t>
            </a:r>
            <a:r>
              <a:rPr lang="en"/>
              <a:t>) dan panah merah (</a:t>
            </a:r>
            <a:r>
              <a:rPr lang="en" b="1"/>
              <a:t>Outlet</a:t>
            </a:r>
            <a:r>
              <a:rPr lang="en"/>
              <a:t>). </a:t>
            </a:r>
            <a:endParaRPr/>
          </a:p>
        </p:txBody>
      </p:sp>
      <p:pic>
        <p:nvPicPr>
          <p:cNvPr id="202" name="Google Shape;202;p23"/>
          <p:cNvPicPr preferRelativeResize="0"/>
          <p:nvPr/>
        </p:nvPicPr>
        <p:blipFill>
          <a:blip r:embed="rId4">
            <a:alphaModFix/>
          </a:blip>
          <a:stretch>
            <a:fillRect/>
          </a:stretch>
        </p:blipFill>
        <p:spPr>
          <a:xfrm>
            <a:off x="4691225" y="2777950"/>
            <a:ext cx="3521208" cy="1980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Set Up: Models</a:t>
            </a:r>
            <a:endParaRPr>
              <a:solidFill>
                <a:schemeClr val="accent5"/>
              </a:solidFill>
            </a:endParaRPr>
          </a:p>
        </p:txBody>
      </p:sp>
      <p:pic>
        <p:nvPicPr>
          <p:cNvPr id="208" name="Google Shape;208;p24"/>
          <p:cNvPicPr preferRelativeResize="0"/>
          <p:nvPr/>
        </p:nvPicPr>
        <p:blipFill>
          <a:blip r:embed="rId3">
            <a:alphaModFix/>
          </a:blip>
          <a:stretch>
            <a:fillRect/>
          </a:stretch>
        </p:blipFill>
        <p:spPr>
          <a:xfrm>
            <a:off x="457675" y="1020950"/>
            <a:ext cx="2558671" cy="2205475"/>
          </a:xfrm>
          <a:prstGeom prst="rect">
            <a:avLst/>
          </a:prstGeom>
          <a:noFill/>
          <a:ln>
            <a:noFill/>
          </a:ln>
        </p:spPr>
      </p:pic>
      <p:pic>
        <p:nvPicPr>
          <p:cNvPr id="209" name="Google Shape;209;p24"/>
          <p:cNvPicPr preferRelativeResize="0"/>
          <p:nvPr/>
        </p:nvPicPr>
        <p:blipFill>
          <a:blip r:embed="rId4">
            <a:alphaModFix/>
          </a:blip>
          <a:stretch>
            <a:fillRect/>
          </a:stretch>
        </p:blipFill>
        <p:spPr>
          <a:xfrm>
            <a:off x="3577750" y="719825"/>
            <a:ext cx="4808982" cy="3024200"/>
          </a:xfrm>
          <a:prstGeom prst="rect">
            <a:avLst/>
          </a:prstGeom>
          <a:noFill/>
          <a:ln>
            <a:noFill/>
          </a:ln>
        </p:spPr>
      </p:pic>
      <p:sp>
        <p:nvSpPr>
          <p:cNvPr id="210" name="Google Shape;210;p24"/>
          <p:cNvSpPr txBox="1">
            <a:spLocks noGrp="1"/>
          </p:cNvSpPr>
          <p:nvPr>
            <p:ph type="body" idx="1"/>
          </p:nvPr>
        </p:nvSpPr>
        <p:spPr>
          <a:xfrm>
            <a:off x="212360" y="3934800"/>
            <a:ext cx="6082800" cy="34164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AutoNum type="arabicPeriod"/>
            </a:pPr>
            <a:r>
              <a:rPr lang="en"/>
              <a:t>Aktifkan opsi </a:t>
            </a:r>
            <a:r>
              <a:rPr lang="en" i="1"/>
              <a:t>energy equation </a:t>
            </a:r>
            <a:r>
              <a:rPr lang="en"/>
              <a:t>pada </a:t>
            </a:r>
            <a:r>
              <a:rPr lang="en" b="1"/>
              <a:t>Energy.</a:t>
            </a:r>
            <a:r>
              <a:rPr lang="en"/>
              <a:t> </a:t>
            </a:r>
            <a:endParaRPr/>
          </a:p>
          <a:p>
            <a:pPr marL="457200" lvl="0" indent="-342900" algn="just" rtl="0">
              <a:lnSpc>
                <a:spcPct val="100000"/>
              </a:lnSpc>
              <a:spcBef>
                <a:spcPts val="0"/>
              </a:spcBef>
              <a:spcAft>
                <a:spcPts val="0"/>
              </a:spcAft>
              <a:buSzPts val="1800"/>
              <a:buAutoNum type="arabicPeriod"/>
            </a:pPr>
            <a:r>
              <a:rPr lang="en"/>
              <a:t>Setting </a:t>
            </a:r>
            <a:r>
              <a:rPr lang="en" b="1"/>
              <a:t>Species Model </a:t>
            </a:r>
            <a:r>
              <a:rPr lang="en"/>
              <a:t>menjadi Species Transport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5"/>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Set Up: Materials</a:t>
            </a:r>
            <a:endParaRPr>
              <a:solidFill>
                <a:schemeClr val="accent5"/>
              </a:solidFill>
            </a:endParaRPr>
          </a:p>
        </p:txBody>
      </p:sp>
      <p:pic>
        <p:nvPicPr>
          <p:cNvPr id="216" name="Google Shape;216;p25"/>
          <p:cNvPicPr preferRelativeResize="0"/>
          <p:nvPr/>
        </p:nvPicPr>
        <p:blipFill>
          <a:blip r:embed="rId3">
            <a:alphaModFix/>
          </a:blip>
          <a:stretch>
            <a:fillRect/>
          </a:stretch>
        </p:blipFill>
        <p:spPr>
          <a:xfrm>
            <a:off x="883200" y="984100"/>
            <a:ext cx="2276275" cy="2376100"/>
          </a:xfrm>
          <a:prstGeom prst="rect">
            <a:avLst/>
          </a:prstGeom>
          <a:noFill/>
          <a:ln>
            <a:noFill/>
          </a:ln>
        </p:spPr>
      </p:pic>
      <p:pic>
        <p:nvPicPr>
          <p:cNvPr id="217" name="Google Shape;217;p25"/>
          <p:cNvPicPr preferRelativeResize="0"/>
          <p:nvPr/>
        </p:nvPicPr>
        <p:blipFill>
          <a:blip r:embed="rId4">
            <a:alphaModFix/>
          </a:blip>
          <a:stretch>
            <a:fillRect/>
          </a:stretch>
        </p:blipFill>
        <p:spPr>
          <a:xfrm>
            <a:off x="3621750" y="812750"/>
            <a:ext cx="4438969" cy="2718800"/>
          </a:xfrm>
          <a:prstGeom prst="rect">
            <a:avLst/>
          </a:prstGeom>
          <a:noFill/>
          <a:ln>
            <a:noFill/>
          </a:ln>
        </p:spPr>
      </p:pic>
      <p:sp>
        <p:nvSpPr>
          <p:cNvPr id="218" name="Google Shape;218;p25"/>
          <p:cNvSpPr txBox="1">
            <a:spLocks noGrp="1"/>
          </p:cNvSpPr>
          <p:nvPr>
            <p:ph type="body" idx="1"/>
          </p:nvPr>
        </p:nvSpPr>
        <p:spPr>
          <a:xfrm>
            <a:off x="228096" y="3670750"/>
            <a:ext cx="8813400" cy="3416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a:t>Tambahkan materials untuk fase </a:t>
            </a:r>
            <a:r>
              <a:rPr lang="en" i="1"/>
              <a:t>fluid</a:t>
            </a:r>
            <a:r>
              <a:rPr lang="en"/>
              <a:t> berupa </a:t>
            </a:r>
            <a:r>
              <a:rPr lang="en" b="1"/>
              <a:t>Carbon-monoxide (CO) ; Hydrogen (H</a:t>
            </a:r>
            <a:r>
              <a:rPr lang="en" b="1" baseline="-25000"/>
              <a:t>2</a:t>
            </a:r>
            <a:r>
              <a:rPr lang="en" b="1"/>
              <a:t>) ; Methane (CH</a:t>
            </a:r>
            <a:r>
              <a:rPr lang="en" b="1" baseline="-25000"/>
              <a:t>4</a:t>
            </a:r>
            <a:r>
              <a:rPr lang="en" b="1"/>
              <a:t>) ; Nitrogen (N</a:t>
            </a:r>
            <a:r>
              <a:rPr lang="en" b="1" baseline="-25000"/>
              <a:t>2</a:t>
            </a:r>
            <a:r>
              <a:rPr lang="en" b="1"/>
              <a:t>) ; Oxygen (O</a:t>
            </a:r>
            <a:r>
              <a:rPr lang="en" b="1" baseline="-25000"/>
              <a:t>2</a:t>
            </a:r>
            <a:r>
              <a:rPr lang="en" b="1"/>
              <a:t>) ; Water-vapor (H</a:t>
            </a:r>
            <a:r>
              <a:rPr lang="en" b="1" baseline="-25000"/>
              <a:t>2</a:t>
            </a:r>
            <a:r>
              <a:rPr lang="en" b="1"/>
              <a:t>O), </a:t>
            </a:r>
            <a:r>
              <a:rPr lang="en"/>
              <a:t>dari </a:t>
            </a:r>
            <a:r>
              <a:rPr lang="en" b="1"/>
              <a:t>Fluent Database -&gt; Copy -&gt;</a:t>
            </a:r>
            <a:r>
              <a:rPr lang="en"/>
              <a:t> lalu klik opsi </a:t>
            </a:r>
            <a:r>
              <a:rPr lang="en" b="1"/>
              <a:t>Change/Create</a:t>
            </a:r>
            <a:endParaRPr b="1"/>
          </a:p>
          <a:p>
            <a:pPr marL="0" lvl="0" indent="0" algn="just" rtl="0">
              <a:lnSpc>
                <a:spcPct val="100000"/>
              </a:lnSpc>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6"/>
          <p:cNvSpPr txBox="1">
            <a:spLocks noGrp="1"/>
          </p:cNvSpPr>
          <p:nvPr>
            <p:ph type="title"/>
          </p:nvPr>
        </p:nvSpPr>
        <p:spPr>
          <a:xfrm>
            <a:off x="311700" y="152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Set Up: Materials</a:t>
            </a:r>
            <a:endParaRPr>
              <a:solidFill>
                <a:schemeClr val="accent5"/>
              </a:solidFill>
            </a:endParaRPr>
          </a:p>
        </p:txBody>
      </p:sp>
      <p:sp>
        <p:nvSpPr>
          <p:cNvPr id="224" name="Google Shape;224;p26"/>
          <p:cNvSpPr txBox="1">
            <a:spLocks noGrp="1"/>
          </p:cNvSpPr>
          <p:nvPr>
            <p:ph type="body" idx="1"/>
          </p:nvPr>
        </p:nvSpPr>
        <p:spPr>
          <a:xfrm>
            <a:off x="165296" y="3479900"/>
            <a:ext cx="8813400" cy="34164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AutoNum type="arabicPeriod"/>
            </a:pPr>
            <a:r>
              <a:rPr lang="en"/>
              <a:t>Tambahkan materials </a:t>
            </a:r>
            <a:r>
              <a:rPr lang="en" b="1"/>
              <a:t>Carbon-monoxide (CO) ; Hydrogen (H</a:t>
            </a:r>
            <a:r>
              <a:rPr lang="en" b="1" baseline="-25000"/>
              <a:t>2</a:t>
            </a:r>
            <a:r>
              <a:rPr lang="en" b="1"/>
              <a:t>) ; Methane (CH</a:t>
            </a:r>
            <a:r>
              <a:rPr lang="en" b="1" baseline="-25000"/>
              <a:t>4</a:t>
            </a:r>
            <a:r>
              <a:rPr lang="en" b="1"/>
              <a:t>) ; Water-vapor (H</a:t>
            </a:r>
            <a:r>
              <a:rPr lang="en" b="1" baseline="-25000"/>
              <a:t>2</a:t>
            </a:r>
            <a:r>
              <a:rPr lang="en" b="1"/>
              <a:t>O), </a:t>
            </a:r>
            <a:r>
              <a:rPr lang="en"/>
              <a:t>pada </a:t>
            </a:r>
            <a:r>
              <a:rPr lang="en" i="1"/>
              <a:t>selected species </a:t>
            </a:r>
            <a:r>
              <a:rPr lang="en"/>
              <a:t>untuk fase </a:t>
            </a:r>
            <a:r>
              <a:rPr lang="en" b="1"/>
              <a:t>mixture. </a:t>
            </a:r>
            <a:endParaRPr/>
          </a:p>
          <a:p>
            <a:pPr marL="457200" lvl="0" indent="-342900" algn="just" rtl="0">
              <a:lnSpc>
                <a:spcPct val="100000"/>
              </a:lnSpc>
              <a:spcBef>
                <a:spcPts val="0"/>
              </a:spcBef>
              <a:spcAft>
                <a:spcPts val="0"/>
              </a:spcAft>
              <a:buSzPts val="1800"/>
              <a:buAutoNum type="arabicPeriod"/>
            </a:pPr>
            <a:r>
              <a:rPr lang="en"/>
              <a:t>Ubah opsi </a:t>
            </a:r>
            <a:r>
              <a:rPr lang="en" b="1"/>
              <a:t>Density </a:t>
            </a:r>
            <a:r>
              <a:rPr lang="en"/>
              <a:t>pada mixture menjadi </a:t>
            </a:r>
            <a:r>
              <a:rPr lang="en" b="1" i="1"/>
              <a:t>ideal-gas.</a:t>
            </a:r>
            <a:endParaRPr b="1" i="1"/>
          </a:p>
          <a:p>
            <a:pPr marL="457200" lvl="0" indent="0" algn="just" rtl="0">
              <a:lnSpc>
                <a:spcPct val="100000"/>
              </a:lnSpc>
              <a:spcBef>
                <a:spcPts val="0"/>
              </a:spcBef>
              <a:spcAft>
                <a:spcPts val="0"/>
              </a:spcAft>
              <a:buNone/>
            </a:pPr>
            <a:endParaRPr b="1" i="1"/>
          </a:p>
          <a:p>
            <a:pPr marL="0" lvl="0" indent="0" algn="just" rtl="0">
              <a:lnSpc>
                <a:spcPct val="100000"/>
              </a:lnSpc>
              <a:spcBef>
                <a:spcPts val="0"/>
              </a:spcBef>
              <a:spcAft>
                <a:spcPts val="0"/>
              </a:spcAft>
              <a:buNone/>
            </a:pPr>
            <a:endParaRPr/>
          </a:p>
        </p:txBody>
      </p:sp>
      <p:pic>
        <p:nvPicPr>
          <p:cNvPr id="225" name="Google Shape;225;p26"/>
          <p:cNvPicPr preferRelativeResize="0"/>
          <p:nvPr/>
        </p:nvPicPr>
        <p:blipFill>
          <a:blip r:embed="rId3">
            <a:alphaModFix/>
          </a:blip>
          <a:stretch>
            <a:fillRect/>
          </a:stretch>
        </p:blipFill>
        <p:spPr>
          <a:xfrm>
            <a:off x="4563300" y="724825"/>
            <a:ext cx="4478199" cy="2755075"/>
          </a:xfrm>
          <a:prstGeom prst="rect">
            <a:avLst/>
          </a:prstGeom>
          <a:noFill/>
          <a:ln>
            <a:noFill/>
          </a:ln>
        </p:spPr>
      </p:pic>
      <p:pic>
        <p:nvPicPr>
          <p:cNvPr id="226" name="Google Shape;226;p26"/>
          <p:cNvPicPr preferRelativeResize="0"/>
          <p:nvPr/>
        </p:nvPicPr>
        <p:blipFill>
          <a:blip r:embed="rId4">
            <a:alphaModFix/>
          </a:blip>
          <a:stretch>
            <a:fillRect/>
          </a:stretch>
        </p:blipFill>
        <p:spPr>
          <a:xfrm>
            <a:off x="855775" y="724825"/>
            <a:ext cx="2505075" cy="1295400"/>
          </a:xfrm>
          <a:prstGeom prst="rect">
            <a:avLst/>
          </a:prstGeom>
          <a:noFill/>
          <a:ln>
            <a:noFill/>
          </a:ln>
        </p:spPr>
      </p:pic>
      <p:pic>
        <p:nvPicPr>
          <p:cNvPr id="227" name="Google Shape;227;p26"/>
          <p:cNvPicPr preferRelativeResize="0"/>
          <p:nvPr/>
        </p:nvPicPr>
        <p:blipFill>
          <a:blip r:embed="rId5">
            <a:alphaModFix/>
          </a:blip>
          <a:stretch>
            <a:fillRect/>
          </a:stretch>
        </p:blipFill>
        <p:spPr>
          <a:xfrm>
            <a:off x="228100" y="2111787"/>
            <a:ext cx="4282750" cy="1379475"/>
          </a:xfrm>
          <a:prstGeom prst="rect">
            <a:avLst/>
          </a:prstGeom>
          <a:noFill/>
          <a:ln>
            <a:noFill/>
          </a:ln>
        </p:spPr>
      </p:pic>
      <p:sp>
        <p:nvSpPr>
          <p:cNvPr id="228" name="Google Shape;228;p26"/>
          <p:cNvSpPr/>
          <p:nvPr/>
        </p:nvSpPr>
        <p:spPr>
          <a:xfrm>
            <a:off x="2330050" y="2577275"/>
            <a:ext cx="1030800" cy="6768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
        <p:nvSpPr>
          <p:cNvPr id="229" name="Google Shape;229;p26"/>
          <p:cNvSpPr/>
          <p:nvPr/>
        </p:nvSpPr>
        <p:spPr>
          <a:xfrm>
            <a:off x="5149400" y="2111775"/>
            <a:ext cx="3306000" cy="2622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Quattrocento Sans"/>
              <a:ea typeface="Quattrocento Sans"/>
              <a:cs typeface="Quattrocento Sans"/>
              <a:sym typeface="Quattrocento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Set Up: Cell Zone Conditions</a:t>
            </a:r>
            <a:endParaRPr>
              <a:solidFill>
                <a:schemeClr val="accent5"/>
              </a:solidFill>
            </a:endParaRPr>
          </a:p>
        </p:txBody>
      </p:sp>
      <p:pic>
        <p:nvPicPr>
          <p:cNvPr id="235" name="Google Shape;235;p27"/>
          <p:cNvPicPr preferRelativeResize="0"/>
          <p:nvPr/>
        </p:nvPicPr>
        <p:blipFill>
          <a:blip r:embed="rId3">
            <a:alphaModFix/>
          </a:blip>
          <a:stretch>
            <a:fillRect/>
          </a:stretch>
        </p:blipFill>
        <p:spPr>
          <a:xfrm>
            <a:off x="703500" y="812750"/>
            <a:ext cx="2759350" cy="740550"/>
          </a:xfrm>
          <a:prstGeom prst="rect">
            <a:avLst/>
          </a:prstGeom>
          <a:noFill/>
          <a:ln>
            <a:noFill/>
          </a:ln>
        </p:spPr>
      </p:pic>
      <p:sp>
        <p:nvSpPr>
          <p:cNvPr id="236" name="Google Shape;236;p27"/>
          <p:cNvSpPr txBox="1">
            <a:spLocks noGrp="1"/>
          </p:cNvSpPr>
          <p:nvPr>
            <p:ph type="body" idx="1"/>
          </p:nvPr>
        </p:nvSpPr>
        <p:spPr>
          <a:xfrm>
            <a:off x="3942000" y="680875"/>
            <a:ext cx="4890300" cy="2513700"/>
          </a:xfrm>
          <a:prstGeom prst="rect">
            <a:avLst/>
          </a:prstGeom>
          <a:noFill/>
          <a:ln>
            <a:noFill/>
          </a:ln>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SzPts val="1700"/>
              <a:buAutoNum type="arabicPeriod"/>
            </a:pPr>
            <a:r>
              <a:rPr lang="en" sz="1700"/>
              <a:t>Edit bagian </a:t>
            </a:r>
            <a:r>
              <a:rPr lang="en" sz="1700" b="1"/>
              <a:t>surface_body </a:t>
            </a:r>
            <a:r>
              <a:rPr lang="en" sz="1700"/>
              <a:t>pada Cell Zone Conditions </a:t>
            </a:r>
            <a:endParaRPr sz="1700"/>
          </a:p>
          <a:p>
            <a:pPr marL="0" lvl="0" indent="0" algn="just" rtl="0">
              <a:lnSpc>
                <a:spcPct val="100000"/>
              </a:lnSpc>
              <a:spcBef>
                <a:spcPts val="0"/>
              </a:spcBef>
              <a:spcAft>
                <a:spcPts val="0"/>
              </a:spcAft>
              <a:buNone/>
            </a:pPr>
            <a:endParaRPr sz="1700"/>
          </a:p>
        </p:txBody>
      </p:sp>
      <p:pic>
        <p:nvPicPr>
          <p:cNvPr id="237" name="Google Shape;237;p27"/>
          <p:cNvPicPr preferRelativeResize="0"/>
          <p:nvPr/>
        </p:nvPicPr>
        <p:blipFill>
          <a:blip r:embed="rId4">
            <a:alphaModFix/>
          </a:blip>
          <a:stretch>
            <a:fillRect/>
          </a:stretch>
        </p:blipFill>
        <p:spPr>
          <a:xfrm>
            <a:off x="278275" y="1836150"/>
            <a:ext cx="5420025" cy="2395979"/>
          </a:xfrm>
          <a:prstGeom prst="rect">
            <a:avLst/>
          </a:prstGeom>
          <a:noFill/>
          <a:ln>
            <a:noFill/>
          </a:ln>
        </p:spPr>
      </p:pic>
      <p:sp>
        <p:nvSpPr>
          <p:cNvPr id="238" name="Google Shape;238;p27"/>
          <p:cNvSpPr txBox="1">
            <a:spLocks noGrp="1"/>
          </p:cNvSpPr>
          <p:nvPr>
            <p:ph type="body" idx="1"/>
          </p:nvPr>
        </p:nvSpPr>
        <p:spPr>
          <a:xfrm>
            <a:off x="5731725" y="1643775"/>
            <a:ext cx="3233400" cy="2513700"/>
          </a:xfrm>
          <a:prstGeom prst="rect">
            <a:avLst/>
          </a:prstGeom>
          <a:noFill/>
          <a:ln>
            <a:noFill/>
          </a:ln>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SzPts val="1700"/>
              <a:buAutoNum type="arabicPeriod" startAt="2"/>
            </a:pPr>
            <a:r>
              <a:rPr lang="en" sz="1700"/>
              <a:t>Pilih </a:t>
            </a:r>
            <a:r>
              <a:rPr lang="en" sz="1700" b="1"/>
              <a:t>Source Terms </a:t>
            </a:r>
            <a:r>
              <a:rPr lang="en" sz="1700"/>
              <a:t>lalu, masukkan </a:t>
            </a:r>
            <a:r>
              <a:rPr lang="en" sz="1700" b="1"/>
              <a:t>angka 1 </a:t>
            </a:r>
            <a:r>
              <a:rPr lang="en" sz="1700"/>
              <a:t>sebagai number of sources untuk H</a:t>
            </a:r>
            <a:r>
              <a:rPr lang="en" sz="1700" baseline="-25000"/>
              <a:t>2</a:t>
            </a:r>
            <a:r>
              <a:rPr lang="en" sz="1700"/>
              <a:t>O ; CH</a:t>
            </a:r>
            <a:r>
              <a:rPr lang="en" sz="1700" baseline="-25000"/>
              <a:t>4</a:t>
            </a:r>
            <a:r>
              <a:rPr lang="en" sz="1700"/>
              <a:t> ; CO. Pada kasus ini </a:t>
            </a:r>
            <a:r>
              <a:rPr lang="en" sz="1700" i="1"/>
              <a:t>source term </a:t>
            </a:r>
            <a:r>
              <a:rPr lang="en" sz="1700"/>
              <a:t>bersifat konstan. </a:t>
            </a:r>
            <a:endParaRPr sz="1700"/>
          </a:p>
          <a:p>
            <a:pPr marL="0" lvl="0" indent="0" algn="just" rtl="0">
              <a:lnSpc>
                <a:spcPct val="100000"/>
              </a:lnSpc>
              <a:spcBef>
                <a:spcPts val="0"/>
              </a:spcBef>
              <a:spcAft>
                <a:spcPts val="0"/>
              </a:spcAft>
              <a:buNone/>
            </a:pPr>
            <a:endParaRPr sz="1700"/>
          </a:p>
        </p:txBody>
      </p:sp>
      <p:cxnSp>
        <p:nvCxnSpPr>
          <p:cNvPr id="239" name="Google Shape;239;p27"/>
          <p:cNvCxnSpPr/>
          <p:nvPr/>
        </p:nvCxnSpPr>
        <p:spPr>
          <a:xfrm rot="10800000" flipH="1">
            <a:off x="4319675" y="2648500"/>
            <a:ext cx="284100" cy="359400"/>
          </a:xfrm>
          <a:prstGeom prst="straightConnector1">
            <a:avLst/>
          </a:prstGeom>
          <a:noFill/>
          <a:ln w="19050" cap="flat" cmpd="sng">
            <a:solidFill>
              <a:srgbClr val="FF0000"/>
            </a:solidFill>
            <a:prstDash val="solid"/>
            <a:round/>
            <a:headEnd type="stealth"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Set Up: Cell Zone Conditions</a:t>
            </a:r>
            <a:endParaRPr>
              <a:solidFill>
                <a:schemeClr val="accent5"/>
              </a:solidFill>
            </a:endParaRPr>
          </a:p>
        </p:txBody>
      </p:sp>
      <p:pic>
        <p:nvPicPr>
          <p:cNvPr id="245" name="Google Shape;245;p28"/>
          <p:cNvPicPr preferRelativeResize="0"/>
          <p:nvPr/>
        </p:nvPicPr>
        <p:blipFill rotWithShape="1">
          <a:blip r:embed="rId3">
            <a:alphaModFix/>
          </a:blip>
          <a:srcRect t="63545" b="1903"/>
          <a:stretch/>
        </p:blipFill>
        <p:spPr>
          <a:xfrm>
            <a:off x="119525" y="1752925"/>
            <a:ext cx="3363349" cy="1086175"/>
          </a:xfrm>
          <a:prstGeom prst="rect">
            <a:avLst/>
          </a:prstGeom>
          <a:noFill/>
          <a:ln>
            <a:noFill/>
          </a:ln>
        </p:spPr>
      </p:pic>
      <p:pic>
        <p:nvPicPr>
          <p:cNvPr id="246" name="Google Shape;246;p28"/>
          <p:cNvPicPr preferRelativeResize="0"/>
          <p:nvPr/>
        </p:nvPicPr>
        <p:blipFill>
          <a:blip r:embed="rId4">
            <a:alphaModFix/>
          </a:blip>
          <a:stretch>
            <a:fillRect/>
          </a:stretch>
        </p:blipFill>
        <p:spPr>
          <a:xfrm>
            <a:off x="3834100" y="1460650"/>
            <a:ext cx="3526900" cy="1266250"/>
          </a:xfrm>
          <a:prstGeom prst="rect">
            <a:avLst/>
          </a:prstGeom>
          <a:noFill/>
          <a:ln>
            <a:noFill/>
          </a:ln>
        </p:spPr>
      </p:pic>
      <p:cxnSp>
        <p:nvCxnSpPr>
          <p:cNvPr id="247" name="Google Shape;247;p28"/>
          <p:cNvCxnSpPr/>
          <p:nvPr/>
        </p:nvCxnSpPr>
        <p:spPr>
          <a:xfrm>
            <a:off x="2757100" y="1871700"/>
            <a:ext cx="1261800" cy="250500"/>
          </a:xfrm>
          <a:prstGeom prst="straightConnector1">
            <a:avLst/>
          </a:prstGeom>
          <a:noFill/>
          <a:ln w="19050" cap="flat" cmpd="sng">
            <a:solidFill>
              <a:srgbClr val="FF0000"/>
            </a:solidFill>
            <a:prstDash val="solid"/>
            <a:round/>
            <a:headEnd type="none" w="med" len="med"/>
            <a:tailEnd type="triangle" w="med" len="med"/>
          </a:ln>
        </p:spPr>
      </p:cxnSp>
      <p:sp>
        <p:nvSpPr>
          <p:cNvPr id="248" name="Google Shape;248;p28"/>
          <p:cNvSpPr txBox="1">
            <a:spLocks noGrp="1"/>
          </p:cNvSpPr>
          <p:nvPr>
            <p:ph type="body" idx="1"/>
          </p:nvPr>
        </p:nvSpPr>
        <p:spPr>
          <a:xfrm>
            <a:off x="216000" y="731000"/>
            <a:ext cx="8712000" cy="447000"/>
          </a:xfrm>
          <a:prstGeom prst="rect">
            <a:avLst/>
          </a:prstGeom>
          <a:noFill/>
          <a:ln>
            <a:noFill/>
          </a:ln>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SzPts val="1700"/>
              <a:buAutoNum type="arabicPeriod" startAt="3"/>
            </a:pPr>
            <a:r>
              <a:rPr lang="en" sz="1700"/>
              <a:t>Klik tanda panah di bagian kanan kolom, lalu </a:t>
            </a:r>
            <a:r>
              <a:rPr lang="en" sz="1700" b="1"/>
              <a:t>klik constant.</a:t>
            </a:r>
            <a:endParaRPr sz="1700" b="1"/>
          </a:p>
          <a:p>
            <a:pPr marL="457200" lvl="0" indent="-336550" algn="just" rtl="0">
              <a:lnSpc>
                <a:spcPct val="100000"/>
              </a:lnSpc>
              <a:spcBef>
                <a:spcPts val="0"/>
              </a:spcBef>
              <a:spcAft>
                <a:spcPts val="0"/>
              </a:spcAft>
              <a:buSzPts val="1700"/>
              <a:buAutoNum type="arabicPeriod" startAt="3"/>
            </a:pPr>
            <a:r>
              <a:rPr lang="en" sz="1700"/>
              <a:t>Masukkan nilai laju reaksi masing-masing komponen</a:t>
            </a:r>
            <a:endParaRPr sz="1700"/>
          </a:p>
          <a:p>
            <a:pPr marL="457200" lvl="0" indent="0" algn="just" rtl="0">
              <a:lnSpc>
                <a:spcPct val="100000"/>
              </a:lnSpc>
              <a:spcBef>
                <a:spcPts val="0"/>
              </a:spcBef>
              <a:spcAft>
                <a:spcPts val="0"/>
              </a:spcAft>
              <a:buNone/>
            </a:pPr>
            <a:endParaRPr sz="1700" b="1" i="1"/>
          </a:p>
          <a:p>
            <a:pPr marL="0" lvl="0" indent="0" algn="just" rtl="0">
              <a:lnSpc>
                <a:spcPct val="100000"/>
              </a:lnSpc>
              <a:spcBef>
                <a:spcPts val="0"/>
              </a:spcBef>
              <a:spcAft>
                <a:spcPts val="0"/>
              </a:spcAft>
              <a:buNone/>
            </a:pPr>
            <a:endParaRPr sz="1700"/>
          </a:p>
        </p:txBody>
      </p:sp>
      <p:pic>
        <p:nvPicPr>
          <p:cNvPr id="249" name="Google Shape;249;p28"/>
          <p:cNvPicPr preferRelativeResize="0"/>
          <p:nvPr/>
        </p:nvPicPr>
        <p:blipFill rotWithShape="1">
          <a:blip r:embed="rId5">
            <a:alphaModFix/>
          </a:blip>
          <a:srcRect t="16874" r="48725"/>
          <a:stretch/>
        </p:blipFill>
        <p:spPr>
          <a:xfrm>
            <a:off x="7547600" y="731000"/>
            <a:ext cx="1380400" cy="1366000"/>
          </a:xfrm>
          <a:prstGeom prst="rect">
            <a:avLst/>
          </a:prstGeom>
          <a:noFill/>
          <a:ln w="19050" cap="flat" cmpd="sng">
            <a:solidFill>
              <a:srgbClr val="FF0000"/>
            </a:solidFill>
            <a:prstDash val="solid"/>
            <a:round/>
            <a:headEnd type="none" w="sm" len="sm"/>
            <a:tailEnd type="none" w="sm" len="sm"/>
          </a:ln>
        </p:spPr>
      </p:pic>
      <p:sp>
        <p:nvSpPr>
          <p:cNvPr id="250" name="Google Shape;250;p28"/>
          <p:cNvSpPr/>
          <p:nvPr/>
        </p:nvSpPr>
        <p:spPr>
          <a:xfrm>
            <a:off x="6260700" y="2320150"/>
            <a:ext cx="2521800" cy="332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0000"/>
                </a:solidFill>
                <a:latin typeface="Proxima Nova"/>
                <a:ea typeface="Proxima Nova"/>
                <a:cs typeface="Proxima Nova"/>
                <a:sym typeface="Proxima Nova"/>
              </a:rPr>
              <a:t>Komponen H</a:t>
            </a:r>
            <a:r>
              <a:rPr lang="en" sz="2000" b="1" baseline="-25000">
                <a:solidFill>
                  <a:srgbClr val="FF0000"/>
                </a:solidFill>
                <a:latin typeface="Proxima Nova"/>
                <a:ea typeface="Proxima Nova"/>
                <a:cs typeface="Proxima Nova"/>
                <a:sym typeface="Proxima Nova"/>
              </a:rPr>
              <a:t>2</a:t>
            </a:r>
            <a:r>
              <a:rPr lang="en" sz="2000" b="1">
                <a:solidFill>
                  <a:srgbClr val="FF0000"/>
                </a:solidFill>
                <a:latin typeface="Proxima Nova"/>
                <a:ea typeface="Proxima Nova"/>
                <a:cs typeface="Proxima Nova"/>
                <a:sym typeface="Proxima Nova"/>
              </a:rPr>
              <a:t>O</a:t>
            </a:r>
            <a:endParaRPr sz="2000" b="1">
              <a:solidFill>
                <a:srgbClr val="FF0000"/>
              </a:solidFill>
              <a:latin typeface="Proxima Nova"/>
              <a:ea typeface="Proxima Nova"/>
              <a:cs typeface="Proxima Nova"/>
              <a:sym typeface="Proxima Nova"/>
            </a:endParaRPr>
          </a:p>
        </p:txBody>
      </p:sp>
      <p:pic>
        <p:nvPicPr>
          <p:cNvPr id="251" name="Google Shape;251;p28"/>
          <p:cNvPicPr preferRelativeResize="0"/>
          <p:nvPr/>
        </p:nvPicPr>
        <p:blipFill>
          <a:blip r:embed="rId6">
            <a:alphaModFix/>
          </a:blip>
          <a:stretch>
            <a:fillRect/>
          </a:stretch>
        </p:blipFill>
        <p:spPr>
          <a:xfrm>
            <a:off x="3834100" y="2726900"/>
            <a:ext cx="3526900" cy="1183367"/>
          </a:xfrm>
          <a:prstGeom prst="rect">
            <a:avLst/>
          </a:prstGeom>
          <a:noFill/>
          <a:ln>
            <a:noFill/>
          </a:ln>
        </p:spPr>
      </p:pic>
      <p:sp>
        <p:nvSpPr>
          <p:cNvPr id="252" name="Google Shape;252;p28"/>
          <p:cNvSpPr/>
          <p:nvPr/>
        </p:nvSpPr>
        <p:spPr>
          <a:xfrm>
            <a:off x="1189050" y="3214575"/>
            <a:ext cx="2521800" cy="332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0000"/>
                </a:solidFill>
                <a:latin typeface="Proxima Nova"/>
                <a:ea typeface="Proxima Nova"/>
                <a:cs typeface="Proxima Nova"/>
                <a:sym typeface="Proxima Nova"/>
              </a:rPr>
              <a:t>Komponen CH</a:t>
            </a:r>
            <a:r>
              <a:rPr lang="en" sz="2000" b="1" baseline="-25000">
                <a:solidFill>
                  <a:srgbClr val="FF0000"/>
                </a:solidFill>
                <a:latin typeface="Proxima Nova"/>
                <a:ea typeface="Proxima Nova"/>
                <a:cs typeface="Proxima Nova"/>
                <a:sym typeface="Proxima Nova"/>
              </a:rPr>
              <a:t>4</a:t>
            </a:r>
            <a:endParaRPr sz="2000" b="1" baseline="-25000">
              <a:solidFill>
                <a:srgbClr val="FF0000"/>
              </a:solidFill>
              <a:latin typeface="Proxima Nova"/>
              <a:ea typeface="Proxima Nova"/>
              <a:cs typeface="Proxima Nova"/>
              <a:sym typeface="Proxima Nova"/>
            </a:endParaRPr>
          </a:p>
        </p:txBody>
      </p:sp>
      <p:pic>
        <p:nvPicPr>
          <p:cNvPr id="253" name="Google Shape;253;p28"/>
          <p:cNvPicPr preferRelativeResize="0"/>
          <p:nvPr/>
        </p:nvPicPr>
        <p:blipFill>
          <a:blip r:embed="rId7">
            <a:alphaModFix/>
          </a:blip>
          <a:stretch>
            <a:fillRect/>
          </a:stretch>
        </p:blipFill>
        <p:spPr>
          <a:xfrm>
            <a:off x="3816975" y="3745175"/>
            <a:ext cx="3526899" cy="1000600"/>
          </a:xfrm>
          <a:prstGeom prst="rect">
            <a:avLst/>
          </a:prstGeom>
          <a:noFill/>
          <a:ln>
            <a:noFill/>
          </a:ln>
        </p:spPr>
      </p:pic>
      <p:sp>
        <p:nvSpPr>
          <p:cNvPr id="254" name="Google Shape;254;p28"/>
          <p:cNvSpPr/>
          <p:nvPr/>
        </p:nvSpPr>
        <p:spPr>
          <a:xfrm>
            <a:off x="6622200" y="4344150"/>
            <a:ext cx="2521800" cy="332700"/>
          </a:xfrm>
          <a:prstGeom prst="roundRect">
            <a:avLst>
              <a:gd name="adj" fmla="val 16667"/>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FF0000"/>
                </a:solidFill>
                <a:latin typeface="Proxima Nova"/>
                <a:ea typeface="Proxima Nova"/>
                <a:cs typeface="Proxima Nova"/>
                <a:sym typeface="Proxima Nova"/>
              </a:rPr>
              <a:t>Komponen CO</a:t>
            </a:r>
            <a:endParaRPr sz="2000" b="1">
              <a:solidFill>
                <a:srgbClr val="FF0000"/>
              </a:solidFill>
              <a:latin typeface="Proxima Nova"/>
              <a:ea typeface="Proxima Nova"/>
              <a:cs typeface="Proxima Nova"/>
              <a:sym typeface="Proxima Nova"/>
            </a:endParaRPr>
          </a:p>
        </p:txBody>
      </p:sp>
      <p:cxnSp>
        <p:nvCxnSpPr>
          <p:cNvPr id="255" name="Google Shape;255;p28"/>
          <p:cNvCxnSpPr/>
          <p:nvPr/>
        </p:nvCxnSpPr>
        <p:spPr>
          <a:xfrm>
            <a:off x="2782300" y="2047050"/>
            <a:ext cx="1261800" cy="1378500"/>
          </a:xfrm>
          <a:prstGeom prst="straightConnector1">
            <a:avLst/>
          </a:prstGeom>
          <a:noFill/>
          <a:ln w="19050" cap="flat" cmpd="sng">
            <a:solidFill>
              <a:srgbClr val="FF0000"/>
            </a:solidFill>
            <a:prstDash val="solid"/>
            <a:round/>
            <a:headEnd type="none" w="med" len="med"/>
            <a:tailEnd type="stealth" w="med" len="med"/>
          </a:ln>
        </p:spPr>
      </p:cxnSp>
      <p:cxnSp>
        <p:nvCxnSpPr>
          <p:cNvPr id="256" name="Google Shape;256;p28"/>
          <p:cNvCxnSpPr/>
          <p:nvPr/>
        </p:nvCxnSpPr>
        <p:spPr>
          <a:xfrm>
            <a:off x="2715450" y="2222500"/>
            <a:ext cx="1286700" cy="2205900"/>
          </a:xfrm>
          <a:prstGeom prst="straightConnector1">
            <a:avLst/>
          </a:prstGeom>
          <a:noFill/>
          <a:ln w="19050" cap="flat" cmpd="sng">
            <a:solidFill>
              <a:srgbClr val="FF0000"/>
            </a:solidFill>
            <a:prstDash val="solid"/>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9"/>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Set Up: Boundary Conditions (Inlet)</a:t>
            </a:r>
            <a:endParaRPr>
              <a:solidFill>
                <a:schemeClr val="accent5"/>
              </a:solidFill>
            </a:endParaRPr>
          </a:p>
        </p:txBody>
      </p:sp>
      <p:sp>
        <p:nvSpPr>
          <p:cNvPr id="262" name="Google Shape;262;p29"/>
          <p:cNvSpPr txBox="1">
            <a:spLocks noGrp="1"/>
          </p:cNvSpPr>
          <p:nvPr>
            <p:ph type="body" idx="1"/>
          </p:nvPr>
        </p:nvSpPr>
        <p:spPr>
          <a:xfrm>
            <a:off x="3942000" y="680875"/>
            <a:ext cx="4890300" cy="2513700"/>
          </a:xfrm>
          <a:prstGeom prst="rect">
            <a:avLst/>
          </a:prstGeom>
          <a:noFill/>
          <a:ln>
            <a:noFill/>
          </a:ln>
        </p:spPr>
        <p:txBody>
          <a:bodyPr spcFirstLastPara="1" wrap="square" lIns="91425" tIns="91425" rIns="91425" bIns="91425" anchor="t" anchorCtr="0">
            <a:noAutofit/>
          </a:bodyPr>
          <a:lstStyle/>
          <a:p>
            <a:pPr marL="457200" lvl="0" indent="-330200" algn="just" rtl="0">
              <a:lnSpc>
                <a:spcPct val="100000"/>
              </a:lnSpc>
              <a:spcBef>
                <a:spcPts val="0"/>
              </a:spcBef>
              <a:spcAft>
                <a:spcPts val="0"/>
              </a:spcAft>
              <a:buSzPts val="1600"/>
              <a:buAutoNum type="arabicPeriod"/>
            </a:pPr>
            <a:r>
              <a:rPr lang="en" sz="1600"/>
              <a:t>Edit bagian </a:t>
            </a:r>
            <a:r>
              <a:rPr lang="en" sz="1600" b="1" i="1"/>
              <a:t>inlet </a:t>
            </a:r>
            <a:r>
              <a:rPr lang="en" sz="1600" b="1"/>
              <a:t>(Velocity Inlet)</a:t>
            </a:r>
            <a:r>
              <a:rPr lang="en" sz="1600" b="1" i="1"/>
              <a:t>. </a:t>
            </a:r>
            <a:r>
              <a:rPr lang="en" sz="1600"/>
              <a:t>Pada menu </a:t>
            </a:r>
            <a:r>
              <a:rPr lang="en" sz="1600" b="1"/>
              <a:t>Momentum </a:t>
            </a:r>
            <a:r>
              <a:rPr lang="en" sz="1600" i="1"/>
              <a:t>setting </a:t>
            </a:r>
            <a:r>
              <a:rPr lang="en" sz="1600" b="1"/>
              <a:t>Velocity Magnitude </a:t>
            </a:r>
            <a:r>
              <a:rPr lang="en" sz="1600"/>
              <a:t>menjadi 1 [m/s].</a:t>
            </a:r>
            <a:endParaRPr sz="1600"/>
          </a:p>
          <a:p>
            <a:pPr marL="457200" lvl="0" indent="-330200" algn="just" rtl="0">
              <a:lnSpc>
                <a:spcPct val="100000"/>
              </a:lnSpc>
              <a:spcBef>
                <a:spcPts val="0"/>
              </a:spcBef>
              <a:spcAft>
                <a:spcPts val="0"/>
              </a:spcAft>
              <a:buSzPts val="1600"/>
              <a:buAutoNum type="arabicPeriod"/>
            </a:pPr>
            <a:r>
              <a:rPr lang="en" sz="1600"/>
              <a:t>Pada menu </a:t>
            </a:r>
            <a:r>
              <a:rPr lang="en" sz="1600" b="1"/>
              <a:t>Species, </a:t>
            </a:r>
            <a:r>
              <a:rPr lang="en" sz="1600"/>
              <a:t>setting </a:t>
            </a:r>
            <a:r>
              <a:rPr lang="en" sz="1600" b="1"/>
              <a:t>species mass fractions CH</a:t>
            </a:r>
            <a:r>
              <a:rPr lang="en" sz="1600" b="1" baseline="-25000"/>
              <a:t>4</a:t>
            </a:r>
            <a:r>
              <a:rPr lang="en" sz="1600" b="1"/>
              <a:t> </a:t>
            </a:r>
            <a:r>
              <a:rPr lang="en" sz="1600"/>
              <a:t>dan </a:t>
            </a:r>
            <a:r>
              <a:rPr lang="en" sz="1600" b="1"/>
              <a:t>H</a:t>
            </a:r>
            <a:r>
              <a:rPr lang="en" sz="1600" b="1" baseline="-25000"/>
              <a:t>2</a:t>
            </a:r>
            <a:r>
              <a:rPr lang="en" sz="1600" b="1"/>
              <a:t>O </a:t>
            </a:r>
            <a:r>
              <a:rPr lang="en" sz="1600"/>
              <a:t>menjadi 0.5, sesuai dengan ketentuan soal. </a:t>
            </a:r>
            <a:endParaRPr sz="1600"/>
          </a:p>
          <a:p>
            <a:pPr marL="457200" lvl="0" indent="0" algn="just" rtl="0">
              <a:lnSpc>
                <a:spcPct val="100000"/>
              </a:lnSpc>
              <a:spcBef>
                <a:spcPts val="0"/>
              </a:spcBef>
              <a:spcAft>
                <a:spcPts val="0"/>
              </a:spcAft>
              <a:buNone/>
            </a:pPr>
            <a:endParaRPr sz="1600" b="1" i="1"/>
          </a:p>
          <a:p>
            <a:pPr marL="0" lvl="0" indent="0" algn="just" rtl="0">
              <a:lnSpc>
                <a:spcPct val="100000"/>
              </a:lnSpc>
              <a:spcBef>
                <a:spcPts val="0"/>
              </a:spcBef>
              <a:spcAft>
                <a:spcPts val="0"/>
              </a:spcAft>
              <a:buNone/>
            </a:pPr>
            <a:endParaRPr sz="1600"/>
          </a:p>
        </p:txBody>
      </p:sp>
      <p:pic>
        <p:nvPicPr>
          <p:cNvPr id="263" name="Google Shape;263;p29"/>
          <p:cNvPicPr preferRelativeResize="0"/>
          <p:nvPr/>
        </p:nvPicPr>
        <p:blipFill>
          <a:blip r:embed="rId3">
            <a:alphaModFix/>
          </a:blip>
          <a:stretch>
            <a:fillRect/>
          </a:stretch>
        </p:blipFill>
        <p:spPr>
          <a:xfrm>
            <a:off x="903350" y="885125"/>
            <a:ext cx="2647950" cy="647700"/>
          </a:xfrm>
          <a:prstGeom prst="rect">
            <a:avLst/>
          </a:prstGeom>
          <a:noFill/>
          <a:ln>
            <a:noFill/>
          </a:ln>
        </p:spPr>
      </p:pic>
      <p:pic>
        <p:nvPicPr>
          <p:cNvPr id="264" name="Google Shape;264;p29"/>
          <p:cNvPicPr preferRelativeResize="0"/>
          <p:nvPr/>
        </p:nvPicPr>
        <p:blipFill>
          <a:blip r:embed="rId4">
            <a:alphaModFix/>
          </a:blip>
          <a:stretch>
            <a:fillRect/>
          </a:stretch>
        </p:blipFill>
        <p:spPr>
          <a:xfrm>
            <a:off x="384975" y="2267050"/>
            <a:ext cx="3862403" cy="2446925"/>
          </a:xfrm>
          <a:prstGeom prst="rect">
            <a:avLst/>
          </a:prstGeom>
          <a:noFill/>
          <a:ln>
            <a:noFill/>
          </a:ln>
        </p:spPr>
      </p:pic>
      <p:pic>
        <p:nvPicPr>
          <p:cNvPr id="265" name="Google Shape;265;p29"/>
          <p:cNvPicPr preferRelativeResize="0"/>
          <p:nvPr/>
        </p:nvPicPr>
        <p:blipFill>
          <a:blip r:embed="rId5">
            <a:alphaModFix/>
          </a:blip>
          <a:stretch>
            <a:fillRect/>
          </a:stretch>
        </p:blipFill>
        <p:spPr>
          <a:xfrm>
            <a:off x="4686875" y="2233664"/>
            <a:ext cx="3950125" cy="2513700"/>
          </a:xfrm>
          <a:prstGeom prst="rect">
            <a:avLst/>
          </a:prstGeom>
          <a:noFill/>
          <a:ln>
            <a:noFill/>
          </a:ln>
        </p:spPr>
      </p:pic>
      <p:sp>
        <p:nvSpPr>
          <p:cNvPr id="266" name="Google Shape;266;p29"/>
          <p:cNvSpPr/>
          <p:nvPr/>
        </p:nvSpPr>
        <p:spPr>
          <a:xfrm>
            <a:off x="966425" y="1900975"/>
            <a:ext cx="2521800" cy="332700"/>
          </a:xfrm>
          <a:prstGeom prst="roundRect">
            <a:avLst>
              <a:gd name="adj" fmla="val 16667"/>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0000FF"/>
                </a:solidFill>
                <a:latin typeface="Proxima Nova"/>
                <a:ea typeface="Proxima Nova"/>
                <a:cs typeface="Proxima Nova"/>
                <a:sym typeface="Proxima Nova"/>
              </a:rPr>
              <a:t>Momentum</a:t>
            </a:r>
            <a:endParaRPr sz="2000" b="1">
              <a:solidFill>
                <a:srgbClr val="0000FF"/>
              </a:solidFill>
              <a:latin typeface="Proxima Nova"/>
              <a:ea typeface="Proxima Nova"/>
              <a:cs typeface="Proxima Nova"/>
              <a:sym typeface="Proxima Nova"/>
            </a:endParaRPr>
          </a:p>
        </p:txBody>
      </p:sp>
      <p:sp>
        <p:nvSpPr>
          <p:cNvPr id="267" name="Google Shape;267;p29"/>
          <p:cNvSpPr/>
          <p:nvPr/>
        </p:nvSpPr>
        <p:spPr>
          <a:xfrm>
            <a:off x="5133138" y="3929075"/>
            <a:ext cx="3057600" cy="332700"/>
          </a:xfrm>
          <a:prstGeom prst="roundRect">
            <a:avLst>
              <a:gd name="adj" fmla="val 16667"/>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rgbClr val="0000FF"/>
                </a:solidFill>
                <a:latin typeface="Proxima Nova"/>
                <a:ea typeface="Proxima Nova"/>
                <a:cs typeface="Proxima Nova"/>
                <a:sym typeface="Proxima Nova"/>
              </a:rPr>
              <a:t>Species Mass Fractions</a:t>
            </a:r>
            <a:endParaRPr sz="2000" b="1">
              <a:solidFill>
                <a:srgbClr val="0000FF"/>
              </a:solidFill>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Set Up: Solution </a:t>
            </a:r>
            <a:endParaRPr>
              <a:solidFill>
                <a:schemeClr val="accent5"/>
              </a:solidFill>
            </a:endParaRPr>
          </a:p>
        </p:txBody>
      </p:sp>
      <p:sp>
        <p:nvSpPr>
          <p:cNvPr id="273" name="Google Shape;273;p30"/>
          <p:cNvSpPr txBox="1">
            <a:spLocks noGrp="1"/>
          </p:cNvSpPr>
          <p:nvPr>
            <p:ph type="body" idx="1"/>
          </p:nvPr>
        </p:nvSpPr>
        <p:spPr>
          <a:xfrm>
            <a:off x="3487800" y="1717875"/>
            <a:ext cx="5344500" cy="2513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700"/>
              <a:t>Pada menu </a:t>
            </a:r>
            <a:r>
              <a:rPr lang="en" sz="1700" b="1"/>
              <a:t>Initialization </a:t>
            </a:r>
            <a:r>
              <a:rPr lang="en" sz="1700"/>
              <a:t>pilih </a:t>
            </a:r>
            <a:r>
              <a:rPr lang="en" sz="1700" b="1"/>
              <a:t>Hybrid Initialization </a:t>
            </a:r>
            <a:r>
              <a:rPr lang="en" sz="1700"/>
              <a:t>lalu </a:t>
            </a:r>
            <a:r>
              <a:rPr lang="en" sz="1700" b="1"/>
              <a:t>klik Initialize, </a:t>
            </a:r>
            <a:r>
              <a:rPr lang="en" sz="1700"/>
              <a:t>untuk menginisialisasi </a:t>
            </a:r>
            <a:r>
              <a:rPr lang="en" sz="1700" i="1"/>
              <a:t>flow variables </a:t>
            </a:r>
            <a:r>
              <a:rPr lang="en" sz="1700"/>
              <a:t>dan menyelesaikan PD dengan Laplace Transform, sehingga dihasilkan </a:t>
            </a:r>
            <a:r>
              <a:rPr lang="en" sz="1700" i="1"/>
              <a:t>velocity fields </a:t>
            </a:r>
            <a:r>
              <a:rPr lang="en" sz="1700"/>
              <a:t>yang sesuai sebelum di interpolasi. </a:t>
            </a:r>
            <a:endParaRPr sz="1700"/>
          </a:p>
          <a:p>
            <a:pPr marL="457200" lvl="0" indent="0" algn="just" rtl="0">
              <a:lnSpc>
                <a:spcPct val="100000"/>
              </a:lnSpc>
              <a:spcBef>
                <a:spcPts val="0"/>
              </a:spcBef>
              <a:spcAft>
                <a:spcPts val="0"/>
              </a:spcAft>
              <a:buNone/>
            </a:pPr>
            <a:endParaRPr sz="1700" b="1" i="1"/>
          </a:p>
          <a:p>
            <a:pPr marL="0" lvl="0" indent="0" algn="just" rtl="0">
              <a:lnSpc>
                <a:spcPct val="100000"/>
              </a:lnSpc>
              <a:spcBef>
                <a:spcPts val="0"/>
              </a:spcBef>
              <a:spcAft>
                <a:spcPts val="0"/>
              </a:spcAft>
              <a:buNone/>
            </a:pPr>
            <a:endParaRPr sz="1700"/>
          </a:p>
        </p:txBody>
      </p:sp>
      <p:pic>
        <p:nvPicPr>
          <p:cNvPr id="274" name="Google Shape;274;p30"/>
          <p:cNvPicPr preferRelativeResize="0"/>
          <p:nvPr/>
        </p:nvPicPr>
        <p:blipFill>
          <a:blip r:embed="rId3">
            <a:alphaModFix/>
          </a:blip>
          <a:stretch>
            <a:fillRect/>
          </a:stretch>
        </p:blipFill>
        <p:spPr>
          <a:xfrm>
            <a:off x="518750" y="909400"/>
            <a:ext cx="2690450" cy="2170687"/>
          </a:xfrm>
          <a:prstGeom prst="rect">
            <a:avLst/>
          </a:prstGeom>
          <a:noFill/>
          <a:ln>
            <a:noFill/>
          </a:ln>
        </p:spPr>
      </p:pic>
      <p:pic>
        <p:nvPicPr>
          <p:cNvPr id="275" name="Google Shape;275;p30"/>
          <p:cNvPicPr preferRelativeResize="0"/>
          <p:nvPr/>
        </p:nvPicPr>
        <p:blipFill>
          <a:blip r:embed="rId4">
            <a:alphaModFix/>
          </a:blip>
          <a:stretch>
            <a:fillRect/>
          </a:stretch>
        </p:blipFill>
        <p:spPr>
          <a:xfrm>
            <a:off x="518750" y="3144611"/>
            <a:ext cx="2690450" cy="1559264"/>
          </a:xfrm>
          <a:prstGeom prst="rect">
            <a:avLst/>
          </a:prstGeom>
          <a:noFill/>
          <a:ln>
            <a:noFill/>
          </a:ln>
        </p:spPr>
      </p:pic>
      <p:cxnSp>
        <p:nvCxnSpPr>
          <p:cNvPr id="276" name="Google Shape;276;p30"/>
          <p:cNvCxnSpPr/>
          <p:nvPr/>
        </p:nvCxnSpPr>
        <p:spPr>
          <a:xfrm flipH="1">
            <a:off x="1870856" y="2571868"/>
            <a:ext cx="458400" cy="1323300"/>
          </a:xfrm>
          <a:prstGeom prst="straightConnector1">
            <a:avLst/>
          </a:prstGeom>
          <a:noFill/>
          <a:ln w="19050" cap="flat" cmpd="sng">
            <a:solidFill>
              <a:srgbClr val="FF0000"/>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3"/>
          <p:cNvSpPr txBox="1">
            <a:spLocks noGrp="1"/>
          </p:cNvSpPr>
          <p:nvPr>
            <p:ph type="title"/>
          </p:nvPr>
        </p:nvSpPr>
        <p:spPr>
          <a:xfrm>
            <a:off x="236425" y="743275"/>
            <a:ext cx="6519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solidFill>
                  <a:srgbClr val="074364"/>
                </a:solidFill>
              </a:rPr>
              <a:t>Latar Belakang dan Urgensi Simulasi</a:t>
            </a:r>
            <a:endParaRPr>
              <a:solidFill>
                <a:srgbClr val="074364"/>
              </a:solidFill>
            </a:endParaRPr>
          </a:p>
        </p:txBody>
      </p:sp>
      <p:sp>
        <p:nvSpPr>
          <p:cNvPr id="116" name="Google Shape;116;p13"/>
          <p:cNvSpPr txBox="1"/>
          <p:nvPr/>
        </p:nvSpPr>
        <p:spPr>
          <a:xfrm>
            <a:off x="4853075" y="1525088"/>
            <a:ext cx="3813000" cy="24012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latin typeface="Quattrocento Sans"/>
                <a:ea typeface="Quattrocento Sans"/>
                <a:cs typeface="Quattrocento Sans"/>
                <a:sym typeface="Quattrocento Sans"/>
              </a:rPr>
              <a:t>Dalam industri kimia, reaktor merupakan salah satu komponen penting dalam proses penghasilan suatu bahan kimia. Sebelum melakukan </a:t>
            </a:r>
            <a:r>
              <a:rPr lang="en" sz="1800" i="1">
                <a:latin typeface="Quattrocento Sans"/>
                <a:ea typeface="Quattrocento Sans"/>
                <a:cs typeface="Quattrocento Sans"/>
                <a:sym typeface="Quattrocento Sans"/>
              </a:rPr>
              <a:t>scale-up</a:t>
            </a:r>
            <a:r>
              <a:rPr lang="en" sz="1800">
                <a:latin typeface="Quattrocento Sans"/>
                <a:ea typeface="Quattrocento Sans"/>
                <a:cs typeface="Quattrocento Sans"/>
                <a:sym typeface="Quattrocento Sans"/>
              </a:rPr>
              <a:t> sebuah reaksi kimia, proses eksperimen dalam skala lab biasanya dilakukan untuk memahami perilaku suatu reaksi.</a:t>
            </a:r>
            <a:endParaRPr sz="1800">
              <a:latin typeface="Quattrocento Sans"/>
              <a:ea typeface="Quattrocento Sans"/>
              <a:cs typeface="Quattrocento Sans"/>
              <a:sym typeface="Quattrocento Sans"/>
            </a:endParaRPr>
          </a:p>
        </p:txBody>
      </p:sp>
      <p:pic>
        <p:nvPicPr>
          <p:cNvPr id="117" name="Google Shape;117;p13"/>
          <p:cNvPicPr preferRelativeResize="0"/>
          <p:nvPr/>
        </p:nvPicPr>
        <p:blipFill>
          <a:blip r:embed="rId3">
            <a:alphaModFix/>
          </a:blip>
          <a:stretch>
            <a:fillRect/>
          </a:stretch>
        </p:blipFill>
        <p:spPr>
          <a:xfrm>
            <a:off x="308550" y="1371150"/>
            <a:ext cx="4089202" cy="27261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1"/>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Set Up: Solution</a:t>
            </a:r>
            <a:endParaRPr>
              <a:solidFill>
                <a:schemeClr val="accent5"/>
              </a:solidFill>
            </a:endParaRPr>
          </a:p>
        </p:txBody>
      </p:sp>
      <p:sp>
        <p:nvSpPr>
          <p:cNvPr id="282" name="Google Shape;282;p31"/>
          <p:cNvSpPr txBox="1">
            <a:spLocks noGrp="1"/>
          </p:cNvSpPr>
          <p:nvPr>
            <p:ph type="body" idx="1"/>
          </p:nvPr>
        </p:nvSpPr>
        <p:spPr>
          <a:xfrm>
            <a:off x="3487800" y="1717875"/>
            <a:ext cx="5344500" cy="2513700"/>
          </a:xfrm>
          <a:prstGeom prst="rect">
            <a:avLst/>
          </a:prstGeom>
          <a:noFill/>
          <a:ln>
            <a:noFill/>
          </a:ln>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SzPts val="1700"/>
              <a:buAutoNum type="arabicPeriod"/>
            </a:pPr>
            <a:r>
              <a:rPr lang="en" sz="1700"/>
              <a:t>Pada menu </a:t>
            </a:r>
            <a:r>
              <a:rPr lang="en" sz="1700" b="1"/>
              <a:t>Solution </a:t>
            </a:r>
            <a:r>
              <a:rPr lang="en" sz="1700"/>
              <a:t>pilih </a:t>
            </a:r>
            <a:r>
              <a:rPr lang="en" sz="1700" b="1"/>
              <a:t>Run Calculation, </a:t>
            </a:r>
            <a:r>
              <a:rPr lang="en" sz="1700"/>
              <a:t>lalu setting </a:t>
            </a:r>
            <a:r>
              <a:rPr lang="en" sz="1700" b="1"/>
              <a:t>Number of Iterations </a:t>
            </a:r>
            <a:r>
              <a:rPr lang="en" sz="1700"/>
              <a:t>sebanyak </a:t>
            </a:r>
            <a:r>
              <a:rPr lang="en" sz="1700" b="1"/>
              <a:t>50</a:t>
            </a:r>
            <a:r>
              <a:rPr lang="en" sz="1700"/>
              <a:t> kali iterasi.</a:t>
            </a:r>
            <a:endParaRPr sz="1700"/>
          </a:p>
          <a:p>
            <a:pPr marL="457200" lvl="0" indent="-336550" algn="just" rtl="0">
              <a:lnSpc>
                <a:spcPct val="100000"/>
              </a:lnSpc>
              <a:spcBef>
                <a:spcPts val="0"/>
              </a:spcBef>
              <a:spcAft>
                <a:spcPts val="0"/>
              </a:spcAft>
              <a:buSzPts val="1700"/>
              <a:buAutoNum type="arabicPeriod"/>
            </a:pPr>
            <a:r>
              <a:rPr lang="en" sz="1700"/>
              <a:t>Klik Calculate.</a:t>
            </a:r>
            <a:endParaRPr sz="1700"/>
          </a:p>
          <a:p>
            <a:pPr marL="0" lvl="0" indent="0" algn="just" rtl="0">
              <a:lnSpc>
                <a:spcPct val="100000"/>
              </a:lnSpc>
              <a:spcBef>
                <a:spcPts val="0"/>
              </a:spcBef>
              <a:spcAft>
                <a:spcPts val="0"/>
              </a:spcAft>
              <a:buNone/>
            </a:pPr>
            <a:endParaRPr sz="1700" b="1" i="1"/>
          </a:p>
          <a:p>
            <a:pPr marL="0" lvl="0" indent="0" algn="just" rtl="0">
              <a:lnSpc>
                <a:spcPct val="100000"/>
              </a:lnSpc>
              <a:spcBef>
                <a:spcPts val="0"/>
              </a:spcBef>
              <a:spcAft>
                <a:spcPts val="0"/>
              </a:spcAft>
              <a:buNone/>
            </a:pPr>
            <a:endParaRPr sz="1700"/>
          </a:p>
        </p:txBody>
      </p:sp>
      <p:pic>
        <p:nvPicPr>
          <p:cNvPr id="283" name="Google Shape;283;p31"/>
          <p:cNvPicPr preferRelativeResize="0"/>
          <p:nvPr/>
        </p:nvPicPr>
        <p:blipFill>
          <a:blip r:embed="rId3">
            <a:alphaModFix/>
          </a:blip>
          <a:stretch>
            <a:fillRect/>
          </a:stretch>
        </p:blipFill>
        <p:spPr>
          <a:xfrm>
            <a:off x="311700" y="965150"/>
            <a:ext cx="3183000" cy="36078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2"/>
          <p:cNvSpPr txBox="1">
            <a:spLocks noGrp="1"/>
          </p:cNvSpPr>
          <p:nvPr>
            <p:ph type="title"/>
          </p:nvPr>
        </p:nvSpPr>
        <p:spPr>
          <a:xfrm>
            <a:off x="311700" y="21974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300">
                <a:solidFill>
                  <a:schemeClr val="accent5"/>
                </a:solidFill>
              </a:rPr>
              <a:t>Interpretasi Hasil dan Pembahasan</a:t>
            </a:r>
            <a:endParaRPr sz="3300">
              <a:solidFill>
                <a:schemeClr val="accent5"/>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3"/>
          <p:cNvSpPr txBox="1">
            <a:spLocks noGrp="1"/>
          </p:cNvSpPr>
          <p:nvPr>
            <p:ph type="title"/>
          </p:nvPr>
        </p:nvSpPr>
        <p:spPr>
          <a:xfrm>
            <a:off x="311700" y="1374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Residual-Graphic</a:t>
            </a:r>
            <a:endParaRPr>
              <a:solidFill>
                <a:schemeClr val="accent5"/>
              </a:solidFill>
            </a:endParaRPr>
          </a:p>
        </p:txBody>
      </p:sp>
      <p:sp>
        <p:nvSpPr>
          <p:cNvPr id="294" name="Google Shape;294;p33"/>
          <p:cNvSpPr txBox="1">
            <a:spLocks noGrp="1"/>
          </p:cNvSpPr>
          <p:nvPr>
            <p:ph type="body" idx="1"/>
          </p:nvPr>
        </p:nvSpPr>
        <p:spPr>
          <a:xfrm>
            <a:off x="469200" y="3798725"/>
            <a:ext cx="8363100" cy="1007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sz="1700"/>
              <a:t>Setelah ditentukan jumlah iterasi sebanyak 50 kali, diperoleh bahwa hasil iterasi mencapai konvergensi pada iterasi ke-42. </a:t>
            </a:r>
            <a:endParaRPr sz="1700"/>
          </a:p>
        </p:txBody>
      </p:sp>
      <p:pic>
        <p:nvPicPr>
          <p:cNvPr id="295" name="Google Shape;295;p33"/>
          <p:cNvPicPr preferRelativeResize="0"/>
          <p:nvPr/>
        </p:nvPicPr>
        <p:blipFill>
          <a:blip r:embed="rId3">
            <a:alphaModFix/>
          </a:blip>
          <a:stretch>
            <a:fillRect/>
          </a:stretch>
        </p:blipFill>
        <p:spPr>
          <a:xfrm>
            <a:off x="1364589" y="743138"/>
            <a:ext cx="6572326" cy="3022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4"/>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Hasil Simulasi: Contour</a:t>
            </a:r>
            <a:endParaRPr>
              <a:solidFill>
                <a:schemeClr val="accent5"/>
              </a:solidFill>
            </a:endParaRPr>
          </a:p>
        </p:txBody>
      </p:sp>
      <p:pic>
        <p:nvPicPr>
          <p:cNvPr id="301" name="Google Shape;301;p34"/>
          <p:cNvPicPr preferRelativeResize="0"/>
          <p:nvPr/>
        </p:nvPicPr>
        <p:blipFill>
          <a:blip r:embed="rId3">
            <a:alphaModFix/>
          </a:blip>
          <a:stretch>
            <a:fillRect/>
          </a:stretch>
        </p:blipFill>
        <p:spPr>
          <a:xfrm>
            <a:off x="194175" y="812750"/>
            <a:ext cx="3866475" cy="1338400"/>
          </a:xfrm>
          <a:prstGeom prst="rect">
            <a:avLst/>
          </a:prstGeom>
          <a:noFill/>
          <a:ln>
            <a:noFill/>
          </a:ln>
        </p:spPr>
      </p:pic>
      <p:pic>
        <p:nvPicPr>
          <p:cNvPr id="302" name="Google Shape;302;p34"/>
          <p:cNvPicPr preferRelativeResize="0"/>
          <p:nvPr/>
        </p:nvPicPr>
        <p:blipFill>
          <a:blip r:embed="rId4">
            <a:alphaModFix/>
          </a:blip>
          <a:stretch>
            <a:fillRect/>
          </a:stretch>
        </p:blipFill>
        <p:spPr>
          <a:xfrm>
            <a:off x="265188" y="2303550"/>
            <a:ext cx="3724450" cy="2445425"/>
          </a:xfrm>
          <a:prstGeom prst="rect">
            <a:avLst/>
          </a:prstGeom>
          <a:noFill/>
          <a:ln>
            <a:noFill/>
          </a:ln>
        </p:spPr>
      </p:pic>
      <p:pic>
        <p:nvPicPr>
          <p:cNvPr id="303" name="Google Shape;303;p34"/>
          <p:cNvPicPr preferRelativeResize="0"/>
          <p:nvPr/>
        </p:nvPicPr>
        <p:blipFill>
          <a:blip r:embed="rId5">
            <a:alphaModFix/>
          </a:blip>
          <a:stretch>
            <a:fillRect/>
          </a:stretch>
        </p:blipFill>
        <p:spPr>
          <a:xfrm>
            <a:off x="6996150" y="682088"/>
            <a:ext cx="1836150" cy="1599725"/>
          </a:xfrm>
          <a:prstGeom prst="rect">
            <a:avLst/>
          </a:prstGeom>
          <a:noFill/>
          <a:ln>
            <a:noFill/>
          </a:ln>
        </p:spPr>
      </p:pic>
      <p:sp>
        <p:nvSpPr>
          <p:cNvPr id="304" name="Google Shape;304;p34"/>
          <p:cNvSpPr txBox="1"/>
          <p:nvPr/>
        </p:nvSpPr>
        <p:spPr>
          <a:xfrm>
            <a:off x="4060650" y="703950"/>
            <a:ext cx="2982900" cy="15996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Quattrocento Sans"/>
              <a:buAutoNum type="arabicPeriod"/>
            </a:pPr>
            <a:r>
              <a:rPr lang="en" sz="1800">
                <a:latin typeface="Quattrocento Sans"/>
                <a:ea typeface="Quattrocento Sans"/>
                <a:cs typeface="Quattrocento Sans"/>
                <a:sym typeface="Quattrocento Sans"/>
              </a:rPr>
              <a:t>Pilih </a:t>
            </a:r>
            <a:r>
              <a:rPr lang="en" sz="1800" b="1">
                <a:latin typeface="Quattrocento Sans"/>
                <a:ea typeface="Quattrocento Sans"/>
                <a:cs typeface="Quattrocento Sans"/>
                <a:sym typeface="Quattrocento Sans"/>
              </a:rPr>
              <a:t>Results </a:t>
            </a:r>
            <a:r>
              <a:rPr lang="en" sz="1800">
                <a:latin typeface="Quattrocento Sans"/>
                <a:ea typeface="Quattrocento Sans"/>
                <a:cs typeface="Quattrocento Sans"/>
                <a:sym typeface="Quattrocento Sans"/>
              </a:rPr>
              <a:t>pada Workbench</a:t>
            </a:r>
            <a:endParaRPr sz="1800">
              <a:latin typeface="Quattrocento Sans"/>
              <a:ea typeface="Quattrocento Sans"/>
              <a:cs typeface="Quattrocento Sans"/>
              <a:sym typeface="Quattrocento Sans"/>
            </a:endParaRPr>
          </a:p>
          <a:p>
            <a:pPr marL="457200" lvl="0" indent="-342900" algn="just" rtl="0">
              <a:spcBef>
                <a:spcPts val="0"/>
              </a:spcBef>
              <a:spcAft>
                <a:spcPts val="0"/>
              </a:spcAft>
              <a:buSzPts val="1800"/>
              <a:buFont typeface="Quattrocento Sans"/>
              <a:buAutoNum type="arabicPeriod"/>
            </a:pPr>
            <a:r>
              <a:rPr lang="en" sz="1800">
                <a:latin typeface="Quattrocento Sans"/>
                <a:ea typeface="Quattrocento Sans"/>
                <a:cs typeface="Quattrocento Sans"/>
                <a:sym typeface="Quattrocento Sans"/>
              </a:rPr>
              <a:t>Pilih icon untuk contour dan rename icon sesuai dengan contour yang akan dibuat</a:t>
            </a:r>
            <a:endParaRPr sz="1800">
              <a:latin typeface="Quattrocento Sans"/>
              <a:ea typeface="Quattrocento Sans"/>
              <a:cs typeface="Quattrocento Sans"/>
              <a:sym typeface="Quattrocento Sans"/>
            </a:endParaRPr>
          </a:p>
        </p:txBody>
      </p:sp>
      <p:sp>
        <p:nvSpPr>
          <p:cNvPr id="305" name="Google Shape;305;p34"/>
          <p:cNvSpPr txBox="1"/>
          <p:nvPr/>
        </p:nvSpPr>
        <p:spPr>
          <a:xfrm>
            <a:off x="4127500" y="2489875"/>
            <a:ext cx="4862700" cy="21891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Quattrocento Sans"/>
              <a:buAutoNum type="arabicPeriod" startAt="3"/>
            </a:pPr>
            <a:r>
              <a:rPr lang="en" sz="1800">
                <a:latin typeface="Quattrocento Sans"/>
                <a:ea typeface="Quattrocento Sans"/>
                <a:cs typeface="Quattrocento Sans"/>
                <a:sym typeface="Quattrocento Sans"/>
              </a:rPr>
              <a:t>Pilih </a:t>
            </a:r>
            <a:r>
              <a:rPr lang="en" sz="1800" b="1">
                <a:latin typeface="Quattrocento Sans"/>
                <a:ea typeface="Quattrocento Sans"/>
                <a:cs typeface="Quattrocento Sans"/>
                <a:sym typeface="Quattrocento Sans"/>
              </a:rPr>
              <a:t>symmetry 1 </a:t>
            </a:r>
            <a:r>
              <a:rPr lang="en" sz="1800">
                <a:latin typeface="Quattrocento Sans"/>
                <a:ea typeface="Quattrocento Sans"/>
                <a:cs typeface="Quattrocento Sans"/>
                <a:sym typeface="Quattrocento Sans"/>
              </a:rPr>
              <a:t>sebagai lokasi surface yang akan di-</a:t>
            </a:r>
            <a:r>
              <a:rPr lang="en" sz="1800" i="1">
                <a:latin typeface="Quattrocento Sans"/>
                <a:ea typeface="Quattrocento Sans"/>
                <a:cs typeface="Quattrocento Sans"/>
                <a:sym typeface="Quattrocento Sans"/>
              </a:rPr>
              <a:t>contour </a:t>
            </a:r>
            <a:endParaRPr sz="1800" i="1">
              <a:latin typeface="Quattrocento Sans"/>
              <a:ea typeface="Quattrocento Sans"/>
              <a:cs typeface="Quattrocento Sans"/>
              <a:sym typeface="Quattrocento Sans"/>
            </a:endParaRPr>
          </a:p>
          <a:p>
            <a:pPr marL="457200" lvl="0" indent="-342900" algn="just" rtl="0">
              <a:spcBef>
                <a:spcPts val="0"/>
              </a:spcBef>
              <a:spcAft>
                <a:spcPts val="0"/>
              </a:spcAft>
              <a:buSzPts val="1800"/>
              <a:buFont typeface="Quattrocento Sans"/>
              <a:buAutoNum type="arabicPeriod" startAt="3"/>
            </a:pPr>
            <a:r>
              <a:rPr lang="en" sz="1800">
                <a:latin typeface="Quattrocento Sans"/>
                <a:ea typeface="Quattrocento Sans"/>
                <a:cs typeface="Quattrocento Sans"/>
                <a:sym typeface="Quattrocento Sans"/>
              </a:rPr>
              <a:t>Set jumlah iterasi sebanyak 100 kali</a:t>
            </a:r>
            <a:endParaRPr sz="1800">
              <a:latin typeface="Quattrocento Sans"/>
              <a:ea typeface="Quattrocento Sans"/>
              <a:cs typeface="Quattrocento Sans"/>
              <a:sym typeface="Quattrocento Sans"/>
            </a:endParaRPr>
          </a:p>
          <a:p>
            <a:pPr marL="457200" lvl="0" indent="-342900" algn="just" rtl="0">
              <a:spcBef>
                <a:spcPts val="0"/>
              </a:spcBef>
              <a:spcAft>
                <a:spcPts val="0"/>
              </a:spcAft>
              <a:buSzPts val="1800"/>
              <a:buFont typeface="Quattrocento Sans"/>
              <a:buAutoNum type="arabicPeriod" startAt="3"/>
            </a:pPr>
            <a:r>
              <a:rPr lang="en" sz="1800">
                <a:latin typeface="Quattrocento Sans"/>
                <a:ea typeface="Quattrocento Sans"/>
                <a:cs typeface="Quattrocento Sans"/>
                <a:sym typeface="Quattrocento Sans"/>
              </a:rPr>
              <a:t>Ubah </a:t>
            </a:r>
            <a:r>
              <a:rPr lang="en" sz="1800" b="1">
                <a:latin typeface="Quattrocento Sans"/>
                <a:ea typeface="Quattrocento Sans"/>
                <a:cs typeface="Quattrocento Sans"/>
                <a:sym typeface="Quattrocento Sans"/>
              </a:rPr>
              <a:t>variabel </a:t>
            </a:r>
            <a:r>
              <a:rPr lang="en" sz="1800" b="1" i="1">
                <a:latin typeface="Quattrocento Sans"/>
                <a:ea typeface="Quattrocento Sans"/>
                <a:cs typeface="Quattrocento Sans"/>
                <a:sym typeface="Quattrocento Sans"/>
              </a:rPr>
              <a:t>contour</a:t>
            </a:r>
            <a:r>
              <a:rPr lang="en" sz="1800">
                <a:latin typeface="Quattrocento Sans"/>
                <a:ea typeface="Quattrocento Sans"/>
                <a:cs typeface="Quattrocento Sans"/>
                <a:sym typeface="Quattrocento Sans"/>
              </a:rPr>
              <a:t> menjadi: </a:t>
            </a:r>
            <a:r>
              <a:rPr lang="en" sz="1800" b="1">
                <a:latin typeface="Quattrocento Sans"/>
                <a:ea typeface="Quattrocento Sans"/>
                <a:cs typeface="Quattrocento Sans"/>
                <a:sym typeface="Quattrocento Sans"/>
              </a:rPr>
              <a:t>Mass Fraction (CH</a:t>
            </a:r>
            <a:r>
              <a:rPr lang="en" sz="1800" b="1" baseline="-25000">
                <a:latin typeface="Quattrocento Sans"/>
                <a:ea typeface="Quattrocento Sans"/>
                <a:cs typeface="Quattrocento Sans"/>
                <a:sym typeface="Quattrocento Sans"/>
              </a:rPr>
              <a:t>4</a:t>
            </a:r>
            <a:r>
              <a:rPr lang="en" sz="1800" b="1">
                <a:latin typeface="Quattrocento Sans"/>
                <a:ea typeface="Quattrocento Sans"/>
                <a:cs typeface="Quattrocento Sans"/>
                <a:sym typeface="Quattrocento Sans"/>
              </a:rPr>
              <a:t>, H</a:t>
            </a:r>
            <a:r>
              <a:rPr lang="en" sz="1800" b="1" baseline="-25000">
                <a:latin typeface="Quattrocento Sans"/>
                <a:ea typeface="Quattrocento Sans"/>
                <a:cs typeface="Quattrocento Sans"/>
                <a:sym typeface="Quattrocento Sans"/>
              </a:rPr>
              <a:t>2</a:t>
            </a:r>
            <a:r>
              <a:rPr lang="en" sz="1800" b="1">
                <a:latin typeface="Quattrocento Sans"/>
                <a:ea typeface="Quattrocento Sans"/>
                <a:cs typeface="Quattrocento Sans"/>
                <a:sym typeface="Quattrocento Sans"/>
              </a:rPr>
              <a:t>O, H</a:t>
            </a:r>
            <a:r>
              <a:rPr lang="en" sz="1800" b="1" baseline="-25000">
                <a:latin typeface="Quattrocento Sans"/>
                <a:ea typeface="Quattrocento Sans"/>
                <a:cs typeface="Quattrocento Sans"/>
                <a:sym typeface="Quattrocento Sans"/>
              </a:rPr>
              <a:t>2</a:t>
            </a:r>
            <a:r>
              <a:rPr lang="en" sz="1800" b="1">
                <a:latin typeface="Quattrocento Sans"/>
                <a:ea typeface="Quattrocento Sans"/>
                <a:cs typeface="Quattrocento Sans"/>
                <a:sym typeface="Quattrocento Sans"/>
              </a:rPr>
              <a:t>, dan CO); Pressure; dan Velocity Magnitude </a:t>
            </a:r>
            <a:r>
              <a:rPr lang="en" sz="1800">
                <a:latin typeface="Quattrocento Sans"/>
                <a:ea typeface="Quattrocento Sans"/>
                <a:cs typeface="Quattrocento Sans"/>
                <a:sym typeface="Quattrocento Sans"/>
              </a:rPr>
              <a:t>untuk memunculkan </a:t>
            </a:r>
            <a:r>
              <a:rPr lang="en" sz="1800" i="1">
                <a:latin typeface="Quattrocento Sans"/>
                <a:ea typeface="Quattrocento Sans"/>
                <a:cs typeface="Quattrocento Sans"/>
                <a:sym typeface="Quattrocento Sans"/>
              </a:rPr>
              <a:t>contour </a:t>
            </a:r>
            <a:r>
              <a:rPr lang="en" sz="1800">
                <a:latin typeface="Quattrocento Sans"/>
                <a:ea typeface="Quattrocento Sans"/>
                <a:cs typeface="Quattrocento Sans"/>
                <a:sym typeface="Quattrocento Sans"/>
              </a:rPr>
              <a:t>dari masing-masing variabel</a:t>
            </a:r>
            <a:endParaRPr sz="1800">
              <a:latin typeface="Quattrocento Sans"/>
              <a:ea typeface="Quattrocento Sans"/>
              <a:cs typeface="Quattrocento Sans"/>
              <a:sym typeface="Quattrocento Sans"/>
            </a:endParaRPr>
          </a:p>
        </p:txBody>
      </p:sp>
      <p:cxnSp>
        <p:nvCxnSpPr>
          <p:cNvPr id="306" name="Google Shape;306;p34"/>
          <p:cNvCxnSpPr/>
          <p:nvPr/>
        </p:nvCxnSpPr>
        <p:spPr>
          <a:xfrm>
            <a:off x="5890450" y="1219875"/>
            <a:ext cx="1311900" cy="760200"/>
          </a:xfrm>
          <a:prstGeom prst="straightConnector1">
            <a:avLst/>
          </a:prstGeom>
          <a:noFill/>
          <a:ln w="19050" cap="flat" cmpd="sng">
            <a:solidFill>
              <a:srgbClr val="FF0000"/>
            </a:solidFill>
            <a:prstDash val="solid"/>
            <a:round/>
            <a:headEnd type="none" w="med" len="med"/>
            <a:tailEnd type="stealth" w="med" len="med"/>
          </a:ln>
        </p:spPr>
      </p:cxnSp>
      <p:cxnSp>
        <p:nvCxnSpPr>
          <p:cNvPr id="307" name="Google Shape;307;p34"/>
          <p:cNvCxnSpPr/>
          <p:nvPr/>
        </p:nvCxnSpPr>
        <p:spPr>
          <a:xfrm flipH="1">
            <a:off x="2849150" y="2732175"/>
            <a:ext cx="1345200" cy="325800"/>
          </a:xfrm>
          <a:prstGeom prst="straightConnector1">
            <a:avLst/>
          </a:prstGeom>
          <a:noFill/>
          <a:ln w="19050" cap="flat" cmpd="sng">
            <a:solidFill>
              <a:srgbClr val="FF0000"/>
            </a:solidFill>
            <a:prstDash val="solid"/>
            <a:round/>
            <a:headEnd type="none" w="med" len="med"/>
            <a:tailEnd type="stealth" w="med" len="med"/>
          </a:ln>
        </p:spPr>
      </p:cxnSp>
      <p:cxnSp>
        <p:nvCxnSpPr>
          <p:cNvPr id="308" name="Google Shape;308;p34"/>
          <p:cNvCxnSpPr/>
          <p:nvPr/>
        </p:nvCxnSpPr>
        <p:spPr>
          <a:xfrm flipH="1">
            <a:off x="3325550" y="3291975"/>
            <a:ext cx="868800" cy="1027800"/>
          </a:xfrm>
          <a:prstGeom prst="straightConnector1">
            <a:avLst/>
          </a:prstGeom>
          <a:noFill/>
          <a:ln w="19050" cap="flat" cmpd="sng">
            <a:solidFill>
              <a:srgbClr val="FF0000"/>
            </a:solidFill>
            <a:prstDash val="solid"/>
            <a:round/>
            <a:headEnd type="none" w="med" len="med"/>
            <a:tailEnd type="stealth" w="med" len="med"/>
          </a:ln>
        </p:spPr>
      </p:cxnSp>
      <p:cxnSp>
        <p:nvCxnSpPr>
          <p:cNvPr id="309" name="Google Shape;309;p34"/>
          <p:cNvCxnSpPr>
            <a:stCxn id="305" idx="1"/>
          </p:cNvCxnSpPr>
          <p:nvPr/>
        </p:nvCxnSpPr>
        <p:spPr>
          <a:xfrm rot="10800000">
            <a:off x="2857600" y="3367225"/>
            <a:ext cx="1269900" cy="217200"/>
          </a:xfrm>
          <a:prstGeom prst="straightConnector1">
            <a:avLst/>
          </a:prstGeom>
          <a:noFill/>
          <a:ln w="19050" cap="flat" cmpd="sng">
            <a:solidFill>
              <a:srgbClr val="FF0000"/>
            </a:solidFill>
            <a:prstDash val="solid"/>
            <a:round/>
            <a:headEnd type="none" w="med" len="med"/>
            <a:tailEnd type="stealth"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5"/>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Contour Velocity Magnitude</a:t>
            </a:r>
            <a:endParaRPr>
              <a:solidFill>
                <a:schemeClr val="accent5"/>
              </a:solidFill>
            </a:endParaRPr>
          </a:p>
        </p:txBody>
      </p:sp>
      <p:sp>
        <p:nvSpPr>
          <p:cNvPr id="315" name="Google Shape;315;p35"/>
          <p:cNvSpPr txBox="1"/>
          <p:nvPr/>
        </p:nvSpPr>
        <p:spPr>
          <a:xfrm>
            <a:off x="645600" y="3631350"/>
            <a:ext cx="78528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a:latin typeface="Quattrocento Sans"/>
                <a:ea typeface="Quattrocento Sans"/>
                <a:cs typeface="Quattrocento Sans"/>
                <a:sym typeface="Quattrocento Sans"/>
              </a:rPr>
              <a:t>Kondisi </a:t>
            </a:r>
            <a:r>
              <a:rPr lang="en" sz="1500" i="1">
                <a:latin typeface="Quattrocento Sans"/>
                <a:ea typeface="Quattrocento Sans"/>
                <a:cs typeface="Quattrocento Sans"/>
                <a:sym typeface="Quattrocento Sans"/>
              </a:rPr>
              <a:t>no-slip</a:t>
            </a:r>
            <a:r>
              <a:rPr lang="en" sz="1500">
                <a:latin typeface="Quattrocento Sans"/>
                <a:ea typeface="Quattrocento Sans"/>
                <a:cs typeface="Quattrocento Sans"/>
                <a:sym typeface="Quattrocento Sans"/>
              </a:rPr>
              <a:t> menyebabkan gradien kecepatan gas membentuk kurva parabolik. Kecepatan meningkat seiring berjalannya reaksi.</a:t>
            </a:r>
            <a:endParaRPr sz="1200"/>
          </a:p>
        </p:txBody>
      </p:sp>
      <p:pic>
        <p:nvPicPr>
          <p:cNvPr id="316" name="Google Shape;316;p35"/>
          <p:cNvPicPr preferRelativeResize="0"/>
          <p:nvPr/>
        </p:nvPicPr>
        <p:blipFill>
          <a:blip r:embed="rId3">
            <a:alphaModFix/>
          </a:blip>
          <a:stretch>
            <a:fillRect/>
          </a:stretch>
        </p:blipFill>
        <p:spPr>
          <a:xfrm>
            <a:off x="152400" y="965150"/>
            <a:ext cx="8839198" cy="246531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Contour Pressure</a:t>
            </a:r>
            <a:endParaRPr>
              <a:solidFill>
                <a:schemeClr val="accent5"/>
              </a:solidFill>
            </a:endParaRPr>
          </a:p>
        </p:txBody>
      </p:sp>
      <p:sp>
        <p:nvSpPr>
          <p:cNvPr id="322" name="Google Shape;322;p36"/>
          <p:cNvSpPr txBox="1"/>
          <p:nvPr/>
        </p:nvSpPr>
        <p:spPr>
          <a:xfrm>
            <a:off x="916950" y="3676025"/>
            <a:ext cx="7310100" cy="6465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a:latin typeface="Quattrocento Sans"/>
                <a:ea typeface="Quattrocento Sans"/>
                <a:cs typeface="Quattrocento Sans"/>
                <a:sym typeface="Quattrocento Sans"/>
              </a:rPr>
              <a:t>Seiring berjalannya reaksi, energi tekanan pada sistem akan berkurang karena terjadi konversi energi menjadi energi kinetik.</a:t>
            </a:r>
            <a:endParaRPr sz="1500"/>
          </a:p>
        </p:txBody>
      </p:sp>
      <p:pic>
        <p:nvPicPr>
          <p:cNvPr id="323" name="Google Shape;323;p36"/>
          <p:cNvPicPr preferRelativeResize="0"/>
          <p:nvPr/>
        </p:nvPicPr>
        <p:blipFill>
          <a:blip r:embed="rId3">
            <a:alphaModFix/>
          </a:blip>
          <a:stretch>
            <a:fillRect/>
          </a:stretch>
        </p:blipFill>
        <p:spPr>
          <a:xfrm>
            <a:off x="152400" y="965150"/>
            <a:ext cx="8839202" cy="246977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37"/>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Contour Materials Mass-Fractions (CH</a:t>
            </a:r>
            <a:r>
              <a:rPr lang="en" baseline="-25000">
                <a:solidFill>
                  <a:schemeClr val="accent5"/>
                </a:solidFill>
              </a:rPr>
              <a:t>4</a:t>
            </a:r>
            <a:r>
              <a:rPr lang="en">
                <a:solidFill>
                  <a:schemeClr val="accent5"/>
                </a:solidFill>
              </a:rPr>
              <a:t>)</a:t>
            </a:r>
            <a:endParaRPr>
              <a:solidFill>
                <a:schemeClr val="accent5"/>
              </a:solidFill>
            </a:endParaRPr>
          </a:p>
        </p:txBody>
      </p:sp>
      <p:pic>
        <p:nvPicPr>
          <p:cNvPr id="329" name="Google Shape;329;p37"/>
          <p:cNvPicPr preferRelativeResize="0"/>
          <p:nvPr/>
        </p:nvPicPr>
        <p:blipFill>
          <a:blip r:embed="rId3">
            <a:alphaModFix/>
          </a:blip>
          <a:stretch>
            <a:fillRect/>
          </a:stretch>
        </p:blipFill>
        <p:spPr>
          <a:xfrm>
            <a:off x="375563" y="948325"/>
            <a:ext cx="8392777" cy="2920999"/>
          </a:xfrm>
          <a:prstGeom prst="rect">
            <a:avLst/>
          </a:prstGeom>
          <a:noFill/>
          <a:ln>
            <a:noFill/>
          </a:ln>
        </p:spPr>
      </p:pic>
      <p:sp>
        <p:nvSpPr>
          <p:cNvPr id="330" name="Google Shape;330;p37"/>
          <p:cNvSpPr txBox="1"/>
          <p:nvPr/>
        </p:nvSpPr>
        <p:spPr>
          <a:xfrm>
            <a:off x="375575" y="4004900"/>
            <a:ext cx="83928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Metana yang masuk akan bereaksi dan terjadi gradien reaksi ke arah aksial dan radial. Gradien ini terjadi karena adanya gradien kecepata di arah aksial.</a:t>
            </a:r>
            <a:endParaRPr sz="1600">
              <a:latin typeface="Quattrocento Sans"/>
              <a:ea typeface="Quattrocento Sans"/>
              <a:cs typeface="Quattrocento Sans"/>
              <a:sym typeface="Quattrocento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8"/>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Contour Materials Mass-Fractions (H</a:t>
            </a:r>
            <a:r>
              <a:rPr lang="en" baseline="-25000">
                <a:solidFill>
                  <a:schemeClr val="accent5"/>
                </a:solidFill>
              </a:rPr>
              <a:t>2</a:t>
            </a:r>
            <a:r>
              <a:rPr lang="en">
                <a:solidFill>
                  <a:schemeClr val="accent5"/>
                </a:solidFill>
              </a:rPr>
              <a:t>O)</a:t>
            </a:r>
            <a:endParaRPr>
              <a:solidFill>
                <a:schemeClr val="accent5"/>
              </a:solidFill>
            </a:endParaRPr>
          </a:p>
        </p:txBody>
      </p:sp>
      <p:pic>
        <p:nvPicPr>
          <p:cNvPr id="336" name="Google Shape;336;p38"/>
          <p:cNvPicPr preferRelativeResize="0"/>
          <p:nvPr/>
        </p:nvPicPr>
        <p:blipFill>
          <a:blip r:embed="rId3">
            <a:alphaModFix/>
          </a:blip>
          <a:stretch>
            <a:fillRect/>
          </a:stretch>
        </p:blipFill>
        <p:spPr>
          <a:xfrm>
            <a:off x="574950" y="1040538"/>
            <a:ext cx="7994099" cy="2720576"/>
          </a:xfrm>
          <a:prstGeom prst="rect">
            <a:avLst/>
          </a:prstGeom>
          <a:noFill/>
          <a:ln>
            <a:noFill/>
          </a:ln>
        </p:spPr>
      </p:pic>
      <p:sp>
        <p:nvSpPr>
          <p:cNvPr id="337" name="Google Shape;337;p38"/>
          <p:cNvSpPr txBox="1"/>
          <p:nvPr/>
        </p:nvSpPr>
        <p:spPr>
          <a:xfrm>
            <a:off x="574950" y="3988925"/>
            <a:ext cx="79941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Uap air dengan komposisi mol masuk sama seperti metana akan memiliki gradien konsentrasi yang mirip dengan metana.</a:t>
            </a:r>
            <a:endParaRPr sz="1500">
              <a:latin typeface="Quattrocento Sans"/>
              <a:ea typeface="Quattrocento Sans"/>
              <a:cs typeface="Quattrocento Sans"/>
              <a:sym typeface="Quattrocento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39"/>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Contour Materials Mass-Fractions (CO)</a:t>
            </a:r>
            <a:endParaRPr>
              <a:solidFill>
                <a:schemeClr val="accent5"/>
              </a:solidFill>
            </a:endParaRPr>
          </a:p>
        </p:txBody>
      </p:sp>
      <p:sp>
        <p:nvSpPr>
          <p:cNvPr id="343" name="Google Shape;343;p39"/>
          <p:cNvSpPr txBox="1"/>
          <p:nvPr/>
        </p:nvSpPr>
        <p:spPr>
          <a:xfrm>
            <a:off x="753450" y="3937950"/>
            <a:ext cx="76371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Karbon monoksida yang terbentuk akan memiliki gradien konsentrasi ke arah radial dan aksial. Gradien ini muncul karena pengaruh dari gradien kecepatan fluida.</a:t>
            </a:r>
            <a:endParaRPr sz="1500">
              <a:latin typeface="Quattrocento Sans"/>
              <a:ea typeface="Quattrocento Sans"/>
              <a:cs typeface="Quattrocento Sans"/>
              <a:sym typeface="Quattrocento Sans"/>
            </a:endParaRPr>
          </a:p>
        </p:txBody>
      </p:sp>
      <p:pic>
        <p:nvPicPr>
          <p:cNvPr id="344" name="Google Shape;344;p39"/>
          <p:cNvPicPr preferRelativeResize="0"/>
          <p:nvPr/>
        </p:nvPicPr>
        <p:blipFill>
          <a:blip r:embed="rId3">
            <a:alphaModFix/>
          </a:blip>
          <a:stretch>
            <a:fillRect/>
          </a:stretch>
        </p:blipFill>
        <p:spPr>
          <a:xfrm>
            <a:off x="152400" y="1301925"/>
            <a:ext cx="8839198" cy="253964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Contour Materials Mass-Fractions (H</a:t>
            </a:r>
            <a:r>
              <a:rPr lang="en" baseline="-25000">
                <a:solidFill>
                  <a:schemeClr val="accent5"/>
                </a:solidFill>
              </a:rPr>
              <a:t>2</a:t>
            </a:r>
            <a:r>
              <a:rPr lang="en">
                <a:solidFill>
                  <a:schemeClr val="accent5"/>
                </a:solidFill>
              </a:rPr>
              <a:t>)</a:t>
            </a:r>
            <a:endParaRPr>
              <a:solidFill>
                <a:schemeClr val="accent5"/>
              </a:solidFill>
            </a:endParaRPr>
          </a:p>
        </p:txBody>
      </p:sp>
      <p:sp>
        <p:nvSpPr>
          <p:cNvPr id="350" name="Google Shape;350;p40"/>
          <p:cNvSpPr txBox="1"/>
          <p:nvPr/>
        </p:nvSpPr>
        <p:spPr>
          <a:xfrm>
            <a:off x="753450" y="3937950"/>
            <a:ext cx="77856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Hidrogen yang terbentuk akan memiliki gradien konsentrasi yang sama dengan uap air.</a:t>
            </a:r>
            <a:endParaRPr sz="1500">
              <a:latin typeface="Quattrocento Sans"/>
              <a:ea typeface="Quattrocento Sans"/>
              <a:cs typeface="Quattrocento Sans"/>
              <a:sym typeface="Quattrocento Sans"/>
            </a:endParaRPr>
          </a:p>
        </p:txBody>
      </p:sp>
      <p:pic>
        <p:nvPicPr>
          <p:cNvPr id="351" name="Google Shape;351;p40"/>
          <p:cNvPicPr preferRelativeResize="0"/>
          <p:nvPr/>
        </p:nvPicPr>
        <p:blipFill>
          <a:blip r:embed="rId3">
            <a:alphaModFix/>
          </a:blip>
          <a:stretch>
            <a:fillRect/>
          </a:stretch>
        </p:blipFill>
        <p:spPr>
          <a:xfrm>
            <a:off x="152400" y="1367813"/>
            <a:ext cx="8839202" cy="24078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4"/>
          <p:cNvSpPr txBox="1">
            <a:spLocks noGrp="1"/>
          </p:cNvSpPr>
          <p:nvPr>
            <p:ph type="title"/>
          </p:nvPr>
        </p:nvSpPr>
        <p:spPr>
          <a:xfrm>
            <a:off x="225975" y="306600"/>
            <a:ext cx="6519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600"/>
              <a:buNone/>
            </a:pPr>
            <a:r>
              <a:rPr lang="en">
                <a:solidFill>
                  <a:srgbClr val="074364"/>
                </a:solidFill>
              </a:rPr>
              <a:t>Latar Belakang dan Urgensi Simulasi</a:t>
            </a:r>
            <a:endParaRPr>
              <a:solidFill>
                <a:srgbClr val="074364"/>
              </a:solidFill>
            </a:endParaRPr>
          </a:p>
        </p:txBody>
      </p:sp>
      <p:sp>
        <p:nvSpPr>
          <p:cNvPr id="123" name="Google Shape;123;p14"/>
          <p:cNvSpPr txBox="1"/>
          <p:nvPr/>
        </p:nvSpPr>
        <p:spPr>
          <a:xfrm>
            <a:off x="4843550" y="1325063"/>
            <a:ext cx="3813000" cy="2678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800">
                <a:latin typeface="Quattrocento Sans"/>
                <a:ea typeface="Quattrocento Sans"/>
                <a:cs typeface="Quattrocento Sans"/>
                <a:sym typeface="Quattrocento Sans"/>
              </a:rPr>
              <a:t>Eskperimen seringkali dilakukan beberapa kali untuk memahami faktor-faktor yang dapat memengaruhi suatu reaksi. Hal ini tentunya akan memakan waktu dan biaya yang besar. Oleh karena itu, simulasi menjadi opsi yang menarik untuk dilakukan karena relatif </a:t>
            </a:r>
            <a:r>
              <a:rPr lang="en" sz="1800" i="1">
                <a:latin typeface="Quattrocento Sans"/>
                <a:ea typeface="Quattrocento Sans"/>
                <a:cs typeface="Quattrocento Sans"/>
                <a:sym typeface="Quattrocento Sans"/>
              </a:rPr>
              <a:t>cost-saving </a:t>
            </a:r>
            <a:r>
              <a:rPr lang="en" sz="1800">
                <a:latin typeface="Quattrocento Sans"/>
                <a:ea typeface="Quattrocento Sans"/>
                <a:cs typeface="Quattrocento Sans"/>
                <a:sym typeface="Quattrocento Sans"/>
              </a:rPr>
              <a:t>dan cepat.</a:t>
            </a:r>
            <a:endParaRPr sz="1800">
              <a:latin typeface="Quattrocento Sans"/>
              <a:ea typeface="Quattrocento Sans"/>
              <a:cs typeface="Quattrocento Sans"/>
              <a:sym typeface="Quattrocento Sans"/>
            </a:endParaRPr>
          </a:p>
        </p:txBody>
      </p:sp>
      <p:pic>
        <p:nvPicPr>
          <p:cNvPr id="124" name="Google Shape;124;p14"/>
          <p:cNvPicPr preferRelativeResize="0"/>
          <p:nvPr/>
        </p:nvPicPr>
        <p:blipFill>
          <a:blip r:embed="rId3">
            <a:alphaModFix/>
          </a:blip>
          <a:stretch>
            <a:fillRect/>
          </a:stretch>
        </p:blipFill>
        <p:spPr>
          <a:xfrm>
            <a:off x="985375" y="2976898"/>
            <a:ext cx="3093250" cy="1863495"/>
          </a:xfrm>
          <a:prstGeom prst="rect">
            <a:avLst/>
          </a:prstGeom>
          <a:noFill/>
          <a:ln>
            <a:noFill/>
          </a:ln>
        </p:spPr>
      </p:pic>
      <p:pic>
        <p:nvPicPr>
          <p:cNvPr id="125" name="Google Shape;125;p14"/>
          <p:cNvPicPr preferRelativeResize="0"/>
          <p:nvPr/>
        </p:nvPicPr>
        <p:blipFill>
          <a:blip r:embed="rId4">
            <a:alphaModFix/>
          </a:blip>
          <a:stretch>
            <a:fillRect/>
          </a:stretch>
        </p:blipFill>
        <p:spPr>
          <a:xfrm>
            <a:off x="1390650" y="927475"/>
            <a:ext cx="2282700" cy="2049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pic>
        <p:nvPicPr>
          <p:cNvPr id="356" name="Google Shape;356;p41"/>
          <p:cNvPicPr preferRelativeResize="0"/>
          <p:nvPr/>
        </p:nvPicPr>
        <p:blipFill>
          <a:blip r:embed="rId3">
            <a:alphaModFix/>
          </a:blip>
          <a:stretch>
            <a:fillRect/>
          </a:stretch>
        </p:blipFill>
        <p:spPr>
          <a:xfrm>
            <a:off x="459875" y="364325"/>
            <a:ext cx="3912074" cy="1361550"/>
          </a:xfrm>
          <a:prstGeom prst="rect">
            <a:avLst/>
          </a:prstGeom>
          <a:noFill/>
          <a:ln>
            <a:noFill/>
          </a:ln>
        </p:spPr>
      </p:pic>
      <p:pic>
        <p:nvPicPr>
          <p:cNvPr id="357" name="Google Shape;357;p41"/>
          <p:cNvPicPr preferRelativeResize="0"/>
          <p:nvPr/>
        </p:nvPicPr>
        <p:blipFill>
          <a:blip r:embed="rId4">
            <a:alphaModFix/>
          </a:blip>
          <a:stretch>
            <a:fillRect/>
          </a:stretch>
        </p:blipFill>
        <p:spPr>
          <a:xfrm>
            <a:off x="4653675" y="364325"/>
            <a:ext cx="4044981" cy="1361550"/>
          </a:xfrm>
          <a:prstGeom prst="rect">
            <a:avLst/>
          </a:prstGeom>
          <a:noFill/>
          <a:ln>
            <a:noFill/>
          </a:ln>
        </p:spPr>
      </p:pic>
      <p:sp>
        <p:nvSpPr>
          <p:cNvPr id="358" name="Google Shape;358;p41"/>
          <p:cNvSpPr txBox="1"/>
          <p:nvPr/>
        </p:nvSpPr>
        <p:spPr>
          <a:xfrm>
            <a:off x="459875" y="2018725"/>
            <a:ext cx="8238900" cy="923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Pada reaktan dan produk, reaksi di dekat dinding pipa lebih cepat dibandingkan pusat pipa. Hal ini menyebabkan konsentrasi terendah reaktan dan konsentrasi tertinggi fluida berada di dekat dinding pipa. Hal ini dapat dijelaskan dengan pendekatan berikut.</a:t>
            </a:r>
            <a:endParaRPr sz="1500">
              <a:latin typeface="Quattrocento Sans"/>
              <a:ea typeface="Quattrocento Sans"/>
              <a:cs typeface="Quattrocento Sans"/>
              <a:sym typeface="Quattrocento Sans"/>
            </a:endParaRPr>
          </a:p>
        </p:txBody>
      </p:sp>
      <p:sp>
        <p:nvSpPr>
          <p:cNvPr id="359" name="Google Shape;359;p41"/>
          <p:cNvSpPr txBox="1"/>
          <p:nvPr/>
        </p:nvSpPr>
        <p:spPr>
          <a:xfrm>
            <a:off x="459863" y="2895925"/>
            <a:ext cx="81198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Neraca mol pada reaktor dapat dalam keadaaan </a:t>
            </a:r>
            <a:r>
              <a:rPr lang="en" sz="1600" i="1">
                <a:latin typeface="Quattrocento Sans"/>
                <a:ea typeface="Quattrocento Sans"/>
                <a:cs typeface="Quattrocento Sans"/>
                <a:sym typeface="Quattrocento Sans"/>
              </a:rPr>
              <a:t>steady state</a:t>
            </a:r>
            <a:r>
              <a:rPr lang="en" sz="1600">
                <a:latin typeface="Quattrocento Sans"/>
                <a:ea typeface="Quattrocento Sans"/>
                <a:cs typeface="Quattrocento Sans"/>
                <a:sym typeface="Quattrocento Sans"/>
              </a:rPr>
              <a:t> adalah</a:t>
            </a:r>
            <a:endParaRPr sz="1500">
              <a:latin typeface="Quattrocento Sans"/>
              <a:ea typeface="Quattrocento Sans"/>
              <a:cs typeface="Quattrocento Sans"/>
              <a:sym typeface="Quattrocento Sans"/>
            </a:endParaRPr>
          </a:p>
        </p:txBody>
      </p:sp>
      <p:pic>
        <p:nvPicPr>
          <p:cNvPr id="360" name="Google Shape;360;p41"/>
          <p:cNvPicPr preferRelativeResize="0"/>
          <p:nvPr/>
        </p:nvPicPr>
        <p:blipFill>
          <a:blip r:embed="rId5">
            <a:alphaModFix/>
          </a:blip>
          <a:stretch>
            <a:fillRect/>
          </a:stretch>
        </p:blipFill>
        <p:spPr>
          <a:xfrm>
            <a:off x="3081325" y="3311425"/>
            <a:ext cx="2981325" cy="962025"/>
          </a:xfrm>
          <a:prstGeom prst="rect">
            <a:avLst/>
          </a:prstGeom>
          <a:noFill/>
          <a:ln>
            <a:noFill/>
          </a:ln>
        </p:spPr>
      </p:pic>
      <p:sp>
        <p:nvSpPr>
          <p:cNvPr id="361" name="Google Shape;361;p41"/>
          <p:cNvSpPr txBox="1"/>
          <p:nvPr/>
        </p:nvSpPr>
        <p:spPr>
          <a:xfrm>
            <a:off x="519425" y="4161400"/>
            <a:ext cx="81198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A adalah reaktan metana.</a:t>
            </a:r>
            <a:endParaRPr sz="1500">
              <a:latin typeface="Quattrocento Sans"/>
              <a:ea typeface="Quattrocento Sans"/>
              <a:cs typeface="Quattrocento Sans"/>
              <a:sym typeface="Quattrocento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2"/>
          <p:cNvSpPr txBox="1"/>
          <p:nvPr/>
        </p:nvSpPr>
        <p:spPr>
          <a:xfrm>
            <a:off x="472000" y="454925"/>
            <a:ext cx="84513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Pada daerah </a:t>
            </a:r>
            <a:r>
              <a:rPr lang="en" sz="1600" i="1">
                <a:latin typeface="Quattrocento Sans"/>
                <a:ea typeface="Quattrocento Sans"/>
                <a:cs typeface="Quattrocento Sans"/>
                <a:sym typeface="Quattrocento Sans"/>
              </a:rPr>
              <a:t>fully developed</a:t>
            </a:r>
            <a:r>
              <a:rPr lang="en" sz="1600">
                <a:latin typeface="Quattrocento Sans"/>
                <a:ea typeface="Quattrocento Sans"/>
                <a:cs typeface="Quattrocento Sans"/>
                <a:sym typeface="Quattrocento Sans"/>
              </a:rPr>
              <a:t>, dengan difusivitas yang lebih kecil dibandingkan </a:t>
            </a:r>
            <a:r>
              <a:rPr lang="en" sz="1600" i="1">
                <a:latin typeface="Quattrocento Sans"/>
                <a:ea typeface="Quattrocento Sans"/>
                <a:cs typeface="Quattrocento Sans"/>
                <a:sym typeface="Quattrocento Sans"/>
              </a:rPr>
              <a:t>bulk flow</a:t>
            </a:r>
            <a:r>
              <a:rPr lang="en" sz="1600">
                <a:latin typeface="Quattrocento Sans"/>
                <a:ea typeface="Quattrocento Sans"/>
                <a:cs typeface="Quattrocento Sans"/>
                <a:sym typeface="Quattrocento Sans"/>
              </a:rPr>
              <a:t>, laju perubahan konsentrasi di reaktor adalah sebagai berikut.</a:t>
            </a:r>
            <a:endParaRPr sz="1500">
              <a:latin typeface="Quattrocento Sans"/>
              <a:ea typeface="Quattrocento Sans"/>
              <a:cs typeface="Quattrocento Sans"/>
              <a:sym typeface="Quattrocento Sans"/>
            </a:endParaRPr>
          </a:p>
        </p:txBody>
      </p:sp>
      <p:pic>
        <p:nvPicPr>
          <p:cNvPr id="367" name="Google Shape;367;p42"/>
          <p:cNvPicPr preferRelativeResize="0"/>
          <p:nvPr/>
        </p:nvPicPr>
        <p:blipFill>
          <a:blip r:embed="rId3">
            <a:alphaModFix/>
          </a:blip>
          <a:stretch>
            <a:fillRect/>
          </a:stretch>
        </p:blipFill>
        <p:spPr>
          <a:xfrm>
            <a:off x="2711375" y="2567875"/>
            <a:ext cx="3930551" cy="1082575"/>
          </a:xfrm>
          <a:prstGeom prst="rect">
            <a:avLst/>
          </a:prstGeom>
          <a:noFill/>
          <a:ln>
            <a:noFill/>
          </a:ln>
        </p:spPr>
      </p:pic>
      <p:sp>
        <p:nvSpPr>
          <p:cNvPr id="368" name="Google Shape;368;p42"/>
          <p:cNvSpPr txBox="1"/>
          <p:nvPr/>
        </p:nvSpPr>
        <p:spPr>
          <a:xfrm>
            <a:off x="394075" y="2043175"/>
            <a:ext cx="84513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Dengan mengasumsikan reaksi orde 1, maka persamaan desain reaktor menjadi sebagai berikut.</a:t>
            </a:r>
            <a:endParaRPr sz="1500">
              <a:latin typeface="Quattrocento Sans"/>
              <a:ea typeface="Quattrocento Sans"/>
              <a:cs typeface="Quattrocento Sans"/>
              <a:sym typeface="Quattrocento Sans"/>
            </a:endParaRPr>
          </a:p>
        </p:txBody>
      </p:sp>
      <p:pic>
        <p:nvPicPr>
          <p:cNvPr id="369" name="Google Shape;369;p42"/>
          <p:cNvPicPr preferRelativeResize="0"/>
          <p:nvPr/>
        </p:nvPicPr>
        <p:blipFill>
          <a:blip r:embed="rId4">
            <a:alphaModFix/>
          </a:blip>
          <a:stretch>
            <a:fillRect/>
          </a:stretch>
        </p:blipFill>
        <p:spPr>
          <a:xfrm>
            <a:off x="2771650" y="3745150"/>
            <a:ext cx="3810000" cy="904875"/>
          </a:xfrm>
          <a:prstGeom prst="rect">
            <a:avLst/>
          </a:prstGeom>
          <a:noFill/>
          <a:ln>
            <a:noFill/>
          </a:ln>
        </p:spPr>
      </p:pic>
      <p:pic>
        <p:nvPicPr>
          <p:cNvPr id="370" name="Google Shape;370;p42"/>
          <p:cNvPicPr preferRelativeResize="0"/>
          <p:nvPr/>
        </p:nvPicPr>
        <p:blipFill>
          <a:blip r:embed="rId5">
            <a:alphaModFix/>
          </a:blip>
          <a:stretch>
            <a:fillRect/>
          </a:stretch>
        </p:blipFill>
        <p:spPr>
          <a:xfrm>
            <a:off x="3376525" y="1132025"/>
            <a:ext cx="2642240" cy="9048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43"/>
          <p:cNvPicPr preferRelativeResize="0"/>
          <p:nvPr/>
        </p:nvPicPr>
        <p:blipFill>
          <a:blip r:embed="rId3">
            <a:alphaModFix/>
          </a:blip>
          <a:stretch>
            <a:fillRect/>
          </a:stretch>
        </p:blipFill>
        <p:spPr>
          <a:xfrm>
            <a:off x="3108400" y="1663750"/>
            <a:ext cx="3019425" cy="790575"/>
          </a:xfrm>
          <a:prstGeom prst="rect">
            <a:avLst/>
          </a:prstGeom>
          <a:noFill/>
          <a:ln>
            <a:noFill/>
          </a:ln>
        </p:spPr>
      </p:pic>
      <p:sp>
        <p:nvSpPr>
          <p:cNvPr id="376" name="Google Shape;376;p43"/>
          <p:cNvSpPr txBox="1"/>
          <p:nvPr/>
        </p:nvSpPr>
        <p:spPr>
          <a:xfrm>
            <a:off x="525450" y="830800"/>
            <a:ext cx="80931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Pada daerah </a:t>
            </a:r>
            <a:r>
              <a:rPr lang="en" sz="1600" i="1">
                <a:latin typeface="Quattrocento Sans"/>
                <a:ea typeface="Quattrocento Sans"/>
                <a:cs typeface="Quattrocento Sans"/>
                <a:sym typeface="Quattrocento Sans"/>
              </a:rPr>
              <a:t>fully developed</a:t>
            </a:r>
            <a:r>
              <a:rPr lang="en" sz="1600">
                <a:latin typeface="Quattrocento Sans"/>
                <a:ea typeface="Quattrocento Sans"/>
                <a:cs typeface="Quattrocento Sans"/>
                <a:sym typeface="Quattrocento Sans"/>
              </a:rPr>
              <a:t>, dengan difusivitas yang relatif kecil dibandingkan </a:t>
            </a:r>
            <a:r>
              <a:rPr lang="en" sz="1600" i="1">
                <a:latin typeface="Quattrocento Sans"/>
                <a:ea typeface="Quattrocento Sans"/>
                <a:cs typeface="Quattrocento Sans"/>
                <a:sym typeface="Quattrocento Sans"/>
              </a:rPr>
              <a:t>bulk flow</a:t>
            </a:r>
            <a:r>
              <a:rPr lang="en" sz="1600">
                <a:latin typeface="Quattrocento Sans"/>
                <a:ea typeface="Quattrocento Sans"/>
                <a:cs typeface="Quattrocento Sans"/>
                <a:sym typeface="Quattrocento Sans"/>
              </a:rPr>
              <a:t>, laju perubahan konsentrasi di reaktor adalah sebagai berikut.</a:t>
            </a:r>
            <a:endParaRPr sz="1500">
              <a:latin typeface="Quattrocento Sans"/>
              <a:ea typeface="Quattrocento Sans"/>
              <a:cs typeface="Quattrocento Sans"/>
              <a:sym typeface="Quattrocento Sans"/>
            </a:endParaRPr>
          </a:p>
        </p:txBody>
      </p:sp>
      <p:pic>
        <p:nvPicPr>
          <p:cNvPr id="377" name="Google Shape;377;p43"/>
          <p:cNvPicPr preferRelativeResize="0"/>
          <p:nvPr/>
        </p:nvPicPr>
        <p:blipFill>
          <a:blip r:embed="rId4">
            <a:alphaModFix/>
          </a:blip>
          <a:stretch>
            <a:fillRect/>
          </a:stretch>
        </p:blipFill>
        <p:spPr>
          <a:xfrm>
            <a:off x="2168600" y="3179225"/>
            <a:ext cx="4514850" cy="1133475"/>
          </a:xfrm>
          <a:prstGeom prst="rect">
            <a:avLst/>
          </a:prstGeom>
          <a:noFill/>
          <a:ln>
            <a:noFill/>
          </a:ln>
        </p:spPr>
      </p:pic>
      <p:sp>
        <p:nvSpPr>
          <p:cNvPr id="378" name="Google Shape;378;p43"/>
          <p:cNvSpPr txBox="1"/>
          <p:nvPr/>
        </p:nvSpPr>
        <p:spPr>
          <a:xfrm>
            <a:off x="525450" y="2532725"/>
            <a:ext cx="8093100" cy="677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Selanjutnya, konversi reaktan sebagai fungsi posisi aksial dan jari-jari dapat dinyatakan dengan persamaan berikut.</a:t>
            </a:r>
            <a:endParaRPr sz="1500">
              <a:latin typeface="Quattrocento Sans"/>
              <a:ea typeface="Quattrocento Sans"/>
              <a:cs typeface="Quattrocento Sans"/>
              <a:sym typeface="Quattrocento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44"/>
          <p:cNvSpPr txBox="1"/>
          <p:nvPr/>
        </p:nvSpPr>
        <p:spPr>
          <a:xfrm>
            <a:off x="685700" y="288538"/>
            <a:ext cx="7497000" cy="431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600">
                <a:latin typeface="Quattrocento Sans"/>
                <a:ea typeface="Quattrocento Sans"/>
                <a:cs typeface="Quattrocento Sans"/>
                <a:sym typeface="Quattrocento Sans"/>
              </a:rPr>
              <a:t>Contoh profil konversi sebagai fungsi jari-jari adalah sebagai berikut.</a:t>
            </a:r>
            <a:endParaRPr sz="1500">
              <a:latin typeface="Quattrocento Sans"/>
              <a:ea typeface="Quattrocento Sans"/>
              <a:cs typeface="Quattrocento Sans"/>
              <a:sym typeface="Quattrocento Sans"/>
            </a:endParaRPr>
          </a:p>
        </p:txBody>
      </p:sp>
      <p:pic>
        <p:nvPicPr>
          <p:cNvPr id="384" name="Google Shape;384;p44"/>
          <p:cNvPicPr preferRelativeResize="0"/>
          <p:nvPr/>
        </p:nvPicPr>
        <p:blipFill>
          <a:blip r:embed="rId3">
            <a:alphaModFix/>
          </a:blip>
          <a:stretch>
            <a:fillRect/>
          </a:stretch>
        </p:blipFill>
        <p:spPr>
          <a:xfrm>
            <a:off x="1523924" y="769799"/>
            <a:ext cx="6096150" cy="38019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45"/>
          <p:cNvSpPr txBox="1"/>
          <p:nvPr/>
        </p:nvSpPr>
        <p:spPr>
          <a:xfrm>
            <a:off x="133675" y="2556700"/>
            <a:ext cx="4478400" cy="19050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Quattrocento Sans"/>
              <a:buAutoNum type="arabicPeriod" startAt="4"/>
            </a:pPr>
            <a:r>
              <a:rPr lang="en" sz="1800">
                <a:latin typeface="Quattrocento Sans"/>
                <a:ea typeface="Quattrocento Sans"/>
                <a:cs typeface="Quattrocento Sans"/>
                <a:sym typeface="Quattrocento Sans"/>
              </a:rPr>
              <a:t>Pilih vectors of </a:t>
            </a:r>
            <a:r>
              <a:rPr lang="en" sz="1800" b="1">
                <a:latin typeface="Quattrocento Sans"/>
                <a:ea typeface="Quattrocento Sans"/>
                <a:cs typeface="Quattrocento Sans"/>
                <a:sym typeface="Quattrocento Sans"/>
              </a:rPr>
              <a:t>Velocity</a:t>
            </a:r>
            <a:endParaRPr sz="1800" b="1">
              <a:latin typeface="Quattrocento Sans"/>
              <a:ea typeface="Quattrocento Sans"/>
              <a:cs typeface="Quattrocento Sans"/>
              <a:sym typeface="Quattrocento Sans"/>
            </a:endParaRPr>
          </a:p>
          <a:p>
            <a:pPr marL="457200" lvl="0" indent="-342900" algn="just" rtl="0">
              <a:spcBef>
                <a:spcPts val="0"/>
              </a:spcBef>
              <a:spcAft>
                <a:spcPts val="0"/>
              </a:spcAft>
              <a:buSzPts val="1800"/>
              <a:buFont typeface="Quattrocento Sans"/>
              <a:buAutoNum type="arabicPeriod" startAt="4"/>
            </a:pPr>
            <a:r>
              <a:rPr lang="en" sz="1800">
                <a:latin typeface="Quattrocento Sans"/>
                <a:ea typeface="Quattrocento Sans"/>
                <a:cs typeface="Quattrocento Sans"/>
                <a:sym typeface="Quattrocento Sans"/>
              </a:rPr>
              <a:t>Pilih color by </a:t>
            </a:r>
            <a:r>
              <a:rPr lang="en" sz="1800" b="1">
                <a:latin typeface="Quattrocento Sans"/>
                <a:ea typeface="Quattrocento Sans"/>
                <a:cs typeface="Quattrocento Sans"/>
                <a:sym typeface="Quattrocento Sans"/>
              </a:rPr>
              <a:t>Pressure</a:t>
            </a:r>
            <a:endParaRPr sz="1800" b="1">
              <a:latin typeface="Quattrocento Sans"/>
              <a:ea typeface="Quattrocento Sans"/>
              <a:cs typeface="Quattrocento Sans"/>
              <a:sym typeface="Quattrocento Sans"/>
            </a:endParaRPr>
          </a:p>
          <a:p>
            <a:pPr marL="457200" lvl="0" indent="-342900" algn="just" rtl="0">
              <a:spcBef>
                <a:spcPts val="0"/>
              </a:spcBef>
              <a:spcAft>
                <a:spcPts val="0"/>
              </a:spcAft>
              <a:buSzPts val="1800"/>
              <a:buFont typeface="Quattrocento Sans"/>
              <a:buAutoNum type="arabicPeriod" startAt="4"/>
            </a:pPr>
            <a:r>
              <a:rPr lang="en" sz="1800">
                <a:latin typeface="Quattrocento Sans"/>
                <a:ea typeface="Quattrocento Sans"/>
                <a:cs typeface="Quattrocento Sans"/>
                <a:sym typeface="Quattrocento Sans"/>
              </a:rPr>
              <a:t>Pilih vector berdasarkan </a:t>
            </a:r>
            <a:r>
              <a:rPr lang="en" sz="1800" b="1">
                <a:latin typeface="Quattrocento Sans"/>
                <a:ea typeface="Quattrocento Sans"/>
                <a:cs typeface="Quattrocento Sans"/>
                <a:sym typeface="Quattrocento Sans"/>
              </a:rPr>
              <a:t>absolute pressure</a:t>
            </a:r>
            <a:endParaRPr sz="1800" b="1">
              <a:latin typeface="Quattrocento Sans"/>
              <a:ea typeface="Quattrocento Sans"/>
              <a:cs typeface="Quattrocento Sans"/>
              <a:sym typeface="Quattrocento Sans"/>
            </a:endParaRPr>
          </a:p>
          <a:p>
            <a:pPr marL="457200" lvl="0" indent="-342900" algn="just" rtl="0">
              <a:spcBef>
                <a:spcPts val="0"/>
              </a:spcBef>
              <a:spcAft>
                <a:spcPts val="0"/>
              </a:spcAft>
              <a:buSzPts val="1800"/>
              <a:buFont typeface="Quattrocento Sans"/>
              <a:buAutoNum type="arabicPeriod" startAt="4"/>
            </a:pPr>
            <a:r>
              <a:rPr lang="en" sz="1800">
                <a:latin typeface="Quattrocento Sans"/>
                <a:ea typeface="Quattrocento Sans"/>
                <a:cs typeface="Quattrocento Sans"/>
                <a:sym typeface="Quattrocento Sans"/>
              </a:rPr>
              <a:t>Pilih </a:t>
            </a:r>
            <a:r>
              <a:rPr lang="en" sz="1800" i="1">
                <a:latin typeface="Quattrocento Sans"/>
                <a:ea typeface="Quattrocento Sans"/>
                <a:cs typeface="Quattrocento Sans"/>
                <a:sym typeface="Quattrocento Sans"/>
              </a:rPr>
              <a:t>surfaces </a:t>
            </a:r>
            <a:r>
              <a:rPr lang="en" sz="1800">
                <a:latin typeface="Quattrocento Sans"/>
                <a:ea typeface="Quattrocento Sans"/>
                <a:cs typeface="Quattrocento Sans"/>
                <a:sym typeface="Quattrocento Sans"/>
              </a:rPr>
              <a:t>yang akan di buat ke dalam vektor: </a:t>
            </a:r>
            <a:r>
              <a:rPr lang="en" sz="1800" b="1">
                <a:latin typeface="Quattrocento Sans"/>
                <a:ea typeface="Quattrocento Sans"/>
                <a:cs typeface="Quattrocento Sans"/>
                <a:sym typeface="Quattrocento Sans"/>
              </a:rPr>
              <a:t>inlet; interior-surface_body; outlet; dan wall-surface_body</a:t>
            </a:r>
            <a:endParaRPr sz="1800" b="1">
              <a:latin typeface="Quattrocento Sans"/>
              <a:ea typeface="Quattrocento Sans"/>
              <a:cs typeface="Quattrocento Sans"/>
              <a:sym typeface="Quattrocento Sans"/>
            </a:endParaRPr>
          </a:p>
          <a:p>
            <a:pPr marL="457200" lvl="0" indent="0" algn="just" rtl="0">
              <a:spcBef>
                <a:spcPts val="0"/>
              </a:spcBef>
              <a:spcAft>
                <a:spcPts val="0"/>
              </a:spcAft>
              <a:buNone/>
            </a:pPr>
            <a:endParaRPr sz="1800">
              <a:latin typeface="Quattrocento Sans"/>
              <a:ea typeface="Quattrocento Sans"/>
              <a:cs typeface="Quattrocento Sans"/>
              <a:sym typeface="Quattrocento Sans"/>
            </a:endParaRPr>
          </a:p>
        </p:txBody>
      </p:sp>
      <p:sp>
        <p:nvSpPr>
          <p:cNvPr id="390" name="Google Shape;390;p45"/>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accent5"/>
                </a:solidFill>
              </a:rPr>
              <a:t>Hasil Simulasi: Velocity-Vectors</a:t>
            </a:r>
            <a:endParaRPr sz="2600">
              <a:solidFill>
                <a:schemeClr val="accent5"/>
              </a:solidFill>
            </a:endParaRPr>
          </a:p>
        </p:txBody>
      </p:sp>
      <p:pic>
        <p:nvPicPr>
          <p:cNvPr id="391" name="Google Shape;391;p45"/>
          <p:cNvPicPr preferRelativeResize="0"/>
          <p:nvPr/>
        </p:nvPicPr>
        <p:blipFill>
          <a:blip r:embed="rId3">
            <a:alphaModFix/>
          </a:blip>
          <a:stretch>
            <a:fillRect/>
          </a:stretch>
        </p:blipFill>
        <p:spPr>
          <a:xfrm>
            <a:off x="2608125" y="812750"/>
            <a:ext cx="2105600" cy="1743950"/>
          </a:xfrm>
          <a:prstGeom prst="rect">
            <a:avLst/>
          </a:prstGeom>
          <a:noFill/>
          <a:ln>
            <a:noFill/>
          </a:ln>
        </p:spPr>
      </p:pic>
      <p:pic>
        <p:nvPicPr>
          <p:cNvPr id="392" name="Google Shape;392;p45"/>
          <p:cNvPicPr preferRelativeResize="0"/>
          <p:nvPr/>
        </p:nvPicPr>
        <p:blipFill>
          <a:blip r:embed="rId4">
            <a:alphaModFix/>
          </a:blip>
          <a:stretch>
            <a:fillRect/>
          </a:stretch>
        </p:blipFill>
        <p:spPr>
          <a:xfrm>
            <a:off x="4713725" y="812750"/>
            <a:ext cx="4184650" cy="3995800"/>
          </a:xfrm>
          <a:prstGeom prst="rect">
            <a:avLst/>
          </a:prstGeom>
          <a:noFill/>
          <a:ln>
            <a:noFill/>
          </a:ln>
        </p:spPr>
      </p:pic>
      <p:sp>
        <p:nvSpPr>
          <p:cNvPr id="393" name="Google Shape;393;p45"/>
          <p:cNvSpPr txBox="1"/>
          <p:nvPr/>
        </p:nvSpPr>
        <p:spPr>
          <a:xfrm>
            <a:off x="133675" y="902400"/>
            <a:ext cx="2414700" cy="156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Quattrocento Sans"/>
              <a:buAutoNum type="arabicPeriod"/>
            </a:pPr>
            <a:r>
              <a:rPr lang="en" sz="1800">
                <a:latin typeface="Quattrocento Sans"/>
                <a:ea typeface="Quattrocento Sans"/>
                <a:cs typeface="Quattrocento Sans"/>
                <a:sym typeface="Quattrocento Sans"/>
              </a:rPr>
              <a:t>Pada </a:t>
            </a:r>
            <a:r>
              <a:rPr lang="en" sz="1800" b="1">
                <a:latin typeface="Quattrocento Sans"/>
                <a:ea typeface="Quattrocento Sans"/>
                <a:cs typeface="Quattrocento Sans"/>
                <a:sym typeface="Quattrocento Sans"/>
              </a:rPr>
              <a:t>Results, </a:t>
            </a:r>
            <a:r>
              <a:rPr lang="en" sz="1800">
                <a:latin typeface="Quattrocento Sans"/>
                <a:ea typeface="Quattrocento Sans"/>
                <a:cs typeface="Quattrocento Sans"/>
                <a:sym typeface="Quattrocento Sans"/>
              </a:rPr>
              <a:t>klik </a:t>
            </a:r>
            <a:r>
              <a:rPr lang="en" sz="1800" b="1">
                <a:latin typeface="Quattrocento Sans"/>
                <a:ea typeface="Quattrocento Sans"/>
                <a:cs typeface="Quattrocento Sans"/>
                <a:sym typeface="Quattrocento Sans"/>
              </a:rPr>
              <a:t>vector </a:t>
            </a:r>
            <a:r>
              <a:rPr lang="en" sz="1800">
                <a:latin typeface="Quattrocento Sans"/>
                <a:ea typeface="Quattrocento Sans"/>
                <a:cs typeface="Quattrocento Sans"/>
                <a:sym typeface="Quattrocento Sans"/>
              </a:rPr>
              <a:t>lalu edit</a:t>
            </a:r>
            <a:endParaRPr sz="1800">
              <a:latin typeface="Quattrocento Sans"/>
              <a:ea typeface="Quattrocento Sans"/>
              <a:cs typeface="Quattrocento Sans"/>
              <a:sym typeface="Quattrocento Sans"/>
            </a:endParaRPr>
          </a:p>
          <a:p>
            <a:pPr marL="457200" lvl="0" indent="-342900" algn="l" rtl="0">
              <a:spcBef>
                <a:spcPts val="0"/>
              </a:spcBef>
              <a:spcAft>
                <a:spcPts val="0"/>
              </a:spcAft>
              <a:buSzPts val="1800"/>
              <a:buFont typeface="Quattrocento Sans"/>
              <a:buAutoNum type="arabicPeriod"/>
            </a:pPr>
            <a:r>
              <a:rPr lang="en" sz="1800">
                <a:latin typeface="Quattrocento Sans"/>
                <a:ea typeface="Quattrocento Sans"/>
                <a:cs typeface="Quattrocento Sans"/>
                <a:sym typeface="Quattrocento Sans"/>
              </a:rPr>
              <a:t>Pilih </a:t>
            </a:r>
            <a:r>
              <a:rPr lang="en" sz="1800" b="1">
                <a:latin typeface="Quattrocento Sans"/>
                <a:ea typeface="Quattrocento Sans"/>
                <a:cs typeface="Quattrocento Sans"/>
                <a:sym typeface="Quattrocento Sans"/>
              </a:rPr>
              <a:t>style: arrow</a:t>
            </a:r>
            <a:endParaRPr sz="1800" b="1">
              <a:latin typeface="Quattrocento Sans"/>
              <a:ea typeface="Quattrocento Sans"/>
              <a:cs typeface="Quattrocento Sans"/>
              <a:sym typeface="Quattrocento Sans"/>
            </a:endParaRPr>
          </a:p>
          <a:p>
            <a:pPr marL="457200" lvl="0" indent="-342900" algn="l" rtl="0">
              <a:spcBef>
                <a:spcPts val="0"/>
              </a:spcBef>
              <a:spcAft>
                <a:spcPts val="0"/>
              </a:spcAft>
              <a:buSzPts val="1800"/>
              <a:buFont typeface="Quattrocento Sans"/>
              <a:buAutoNum type="arabicPeriod"/>
            </a:pPr>
            <a:r>
              <a:rPr lang="en" sz="1800">
                <a:latin typeface="Quattrocento Sans"/>
                <a:ea typeface="Quattrocento Sans"/>
                <a:cs typeface="Quattrocento Sans"/>
                <a:sym typeface="Quattrocento Sans"/>
              </a:rPr>
              <a:t>Pilih </a:t>
            </a:r>
            <a:r>
              <a:rPr lang="en" sz="1800" b="1">
                <a:latin typeface="Quattrocento Sans"/>
                <a:ea typeface="Quattrocento Sans"/>
                <a:cs typeface="Quattrocento Sans"/>
                <a:sym typeface="Quattrocento Sans"/>
              </a:rPr>
              <a:t>scale: 2 </a:t>
            </a:r>
            <a:r>
              <a:rPr lang="en" sz="1800">
                <a:latin typeface="Quattrocento Sans"/>
                <a:ea typeface="Quattrocento Sans"/>
                <a:cs typeface="Quattrocento Sans"/>
                <a:sym typeface="Quattrocento Sans"/>
              </a:rPr>
              <a:t>dan </a:t>
            </a:r>
            <a:r>
              <a:rPr lang="en" sz="1800" b="1">
                <a:latin typeface="Quattrocento Sans"/>
                <a:ea typeface="Quattrocento Sans"/>
                <a:cs typeface="Quattrocento Sans"/>
                <a:sym typeface="Quattrocento Sans"/>
              </a:rPr>
              <a:t>skip: 1</a:t>
            </a:r>
            <a:endParaRPr sz="1800" b="1">
              <a:latin typeface="Quattrocento Sans"/>
              <a:ea typeface="Quattrocento Sans"/>
              <a:cs typeface="Quattrocento Sans"/>
              <a:sym typeface="Quattrocento Sans"/>
            </a:endParaRPr>
          </a:p>
          <a:p>
            <a:pPr marL="457200" lvl="0" indent="0" algn="l" rtl="0">
              <a:spcBef>
                <a:spcPts val="0"/>
              </a:spcBef>
              <a:spcAft>
                <a:spcPts val="0"/>
              </a:spcAft>
              <a:buNone/>
            </a:pPr>
            <a:endParaRPr sz="1800">
              <a:latin typeface="Quattrocento Sans"/>
              <a:ea typeface="Quattrocento Sans"/>
              <a:cs typeface="Quattrocento Sans"/>
              <a:sym typeface="Quattrocento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6"/>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Velocity-Vectors by Absolute Pressure</a:t>
            </a:r>
            <a:endParaRPr>
              <a:solidFill>
                <a:schemeClr val="accent5"/>
              </a:solidFill>
            </a:endParaRPr>
          </a:p>
        </p:txBody>
      </p:sp>
      <p:pic>
        <p:nvPicPr>
          <p:cNvPr id="399" name="Google Shape;399;p46"/>
          <p:cNvPicPr preferRelativeResize="0"/>
          <p:nvPr/>
        </p:nvPicPr>
        <p:blipFill>
          <a:blip r:embed="rId3">
            <a:alphaModFix/>
          </a:blip>
          <a:stretch>
            <a:fillRect/>
          </a:stretch>
        </p:blipFill>
        <p:spPr>
          <a:xfrm>
            <a:off x="97763" y="867375"/>
            <a:ext cx="8948474" cy="3335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7"/>
          <p:cNvSpPr txBox="1"/>
          <p:nvPr/>
        </p:nvSpPr>
        <p:spPr>
          <a:xfrm>
            <a:off x="133675" y="2556700"/>
            <a:ext cx="4478400" cy="1905000"/>
          </a:xfrm>
          <a:prstGeom prst="rect">
            <a:avLst/>
          </a:prstGeom>
          <a:noFill/>
          <a:ln>
            <a:noFill/>
          </a:ln>
        </p:spPr>
        <p:txBody>
          <a:bodyPr spcFirstLastPara="1" wrap="square" lIns="91425" tIns="91425" rIns="91425" bIns="91425" anchor="t" anchorCtr="0">
            <a:noAutofit/>
          </a:bodyPr>
          <a:lstStyle/>
          <a:p>
            <a:pPr marL="457200" lvl="0" indent="-342900" algn="just" rtl="0">
              <a:spcBef>
                <a:spcPts val="0"/>
              </a:spcBef>
              <a:spcAft>
                <a:spcPts val="0"/>
              </a:spcAft>
              <a:buSzPts val="1800"/>
              <a:buFont typeface="Quattrocento Sans"/>
              <a:buAutoNum type="arabicPeriod" startAt="4"/>
            </a:pPr>
            <a:r>
              <a:rPr lang="en" sz="1800">
                <a:latin typeface="Quattrocento Sans"/>
                <a:ea typeface="Quattrocento Sans"/>
                <a:cs typeface="Quattrocento Sans"/>
                <a:sym typeface="Quattrocento Sans"/>
              </a:rPr>
              <a:t>Pilih vectors of </a:t>
            </a:r>
            <a:r>
              <a:rPr lang="en" sz="1800" b="1">
                <a:latin typeface="Quattrocento Sans"/>
                <a:ea typeface="Quattrocento Sans"/>
                <a:cs typeface="Quattrocento Sans"/>
                <a:sym typeface="Quattrocento Sans"/>
              </a:rPr>
              <a:t>Velocity</a:t>
            </a:r>
            <a:endParaRPr sz="1800" b="1">
              <a:latin typeface="Quattrocento Sans"/>
              <a:ea typeface="Quattrocento Sans"/>
              <a:cs typeface="Quattrocento Sans"/>
              <a:sym typeface="Quattrocento Sans"/>
            </a:endParaRPr>
          </a:p>
          <a:p>
            <a:pPr marL="457200" lvl="0" indent="-342900" algn="just" rtl="0">
              <a:spcBef>
                <a:spcPts val="0"/>
              </a:spcBef>
              <a:spcAft>
                <a:spcPts val="0"/>
              </a:spcAft>
              <a:buSzPts val="1800"/>
              <a:buFont typeface="Quattrocento Sans"/>
              <a:buAutoNum type="arabicPeriod" startAt="4"/>
            </a:pPr>
            <a:r>
              <a:rPr lang="en" sz="1800">
                <a:latin typeface="Quattrocento Sans"/>
                <a:ea typeface="Quattrocento Sans"/>
                <a:cs typeface="Quattrocento Sans"/>
                <a:sym typeface="Quattrocento Sans"/>
              </a:rPr>
              <a:t>Pilih color by </a:t>
            </a:r>
            <a:r>
              <a:rPr lang="en" sz="1800" b="1">
                <a:latin typeface="Quattrocento Sans"/>
                <a:ea typeface="Quattrocento Sans"/>
                <a:cs typeface="Quattrocento Sans"/>
                <a:sym typeface="Quattrocento Sans"/>
              </a:rPr>
              <a:t>Velocity </a:t>
            </a:r>
            <a:endParaRPr sz="1800" b="1">
              <a:latin typeface="Quattrocento Sans"/>
              <a:ea typeface="Quattrocento Sans"/>
              <a:cs typeface="Quattrocento Sans"/>
              <a:sym typeface="Quattrocento Sans"/>
            </a:endParaRPr>
          </a:p>
          <a:p>
            <a:pPr marL="457200" lvl="0" indent="-342900" algn="just" rtl="0">
              <a:spcBef>
                <a:spcPts val="0"/>
              </a:spcBef>
              <a:spcAft>
                <a:spcPts val="0"/>
              </a:spcAft>
              <a:buSzPts val="1800"/>
              <a:buFont typeface="Quattrocento Sans"/>
              <a:buAutoNum type="arabicPeriod" startAt="4"/>
            </a:pPr>
            <a:r>
              <a:rPr lang="en" sz="1800">
                <a:latin typeface="Quattrocento Sans"/>
                <a:ea typeface="Quattrocento Sans"/>
                <a:cs typeface="Quattrocento Sans"/>
                <a:sym typeface="Quattrocento Sans"/>
              </a:rPr>
              <a:t>Pilih vector berdasarkan </a:t>
            </a:r>
            <a:r>
              <a:rPr lang="en" sz="1800" b="1">
                <a:latin typeface="Quattrocento Sans"/>
                <a:ea typeface="Quattrocento Sans"/>
                <a:cs typeface="Quattrocento Sans"/>
                <a:sym typeface="Quattrocento Sans"/>
              </a:rPr>
              <a:t>Velocity Magnitude</a:t>
            </a:r>
            <a:endParaRPr sz="1800" b="1">
              <a:latin typeface="Quattrocento Sans"/>
              <a:ea typeface="Quattrocento Sans"/>
              <a:cs typeface="Quattrocento Sans"/>
              <a:sym typeface="Quattrocento Sans"/>
            </a:endParaRPr>
          </a:p>
          <a:p>
            <a:pPr marL="457200" lvl="0" indent="-342900" algn="just" rtl="0">
              <a:spcBef>
                <a:spcPts val="0"/>
              </a:spcBef>
              <a:spcAft>
                <a:spcPts val="0"/>
              </a:spcAft>
              <a:buSzPts val="1800"/>
              <a:buFont typeface="Quattrocento Sans"/>
              <a:buAutoNum type="arabicPeriod" startAt="4"/>
            </a:pPr>
            <a:r>
              <a:rPr lang="en" sz="1800">
                <a:latin typeface="Quattrocento Sans"/>
                <a:ea typeface="Quattrocento Sans"/>
                <a:cs typeface="Quattrocento Sans"/>
                <a:sym typeface="Quattrocento Sans"/>
              </a:rPr>
              <a:t>Pilih </a:t>
            </a:r>
            <a:r>
              <a:rPr lang="en" sz="1800" i="1">
                <a:latin typeface="Quattrocento Sans"/>
                <a:ea typeface="Quattrocento Sans"/>
                <a:cs typeface="Quattrocento Sans"/>
                <a:sym typeface="Quattrocento Sans"/>
              </a:rPr>
              <a:t>surfaces </a:t>
            </a:r>
            <a:r>
              <a:rPr lang="en" sz="1800">
                <a:latin typeface="Quattrocento Sans"/>
                <a:ea typeface="Quattrocento Sans"/>
                <a:cs typeface="Quattrocento Sans"/>
                <a:sym typeface="Quattrocento Sans"/>
              </a:rPr>
              <a:t>yang akan di buat ke dalam vektor: </a:t>
            </a:r>
            <a:r>
              <a:rPr lang="en" sz="1800" b="1">
                <a:latin typeface="Quattrocento Sans"/>
                <a:ea typeface="Quattrocento Sans"/>
                <a:cs typeface="Quattrocento Sans"/>
                <a:sym typeface="Quattrocento Sans"/>
              </a:rPr>
              <a:t>inlet; interior-surface_body; outlet; dan wall-surface_body</a:t>
            </a:r>
            <a:endParaRPr sz="1800" b="1">
              <a:latin typeface="Quattrocento Sans"/>
              <a:ea typeface="Quattrocento Sans"/>
              <a:cs typeface="Quattrocento Sans"/>
              <a:sym typeface="Quattrocento Sans"/>
            </a:endParaRPr>
          </a:p>
          <a:p>
            <a:pPr marL="457200" lvl="0" indent="0" algn="just" rtl="0">
              <a:spcBef>
                <a:spcPts val="0"/>
              </a:spcBef>
              <a:spcAft>
                <a:spcPts val="0"/>
              </a:spcAft>
              <a:buNone/>
            </a:pPr>
            <a:endParaRPr sz="1800">
              <a:latin typeface="Quattrocento Sans"/>
              <a:ea typeface="Quattrocento Sans"/>
              <a:cs typeface="Quattrocento Sans"/>
              <a:sym typeface="Quattrocento Sans"/>
            </a:endParaRPr>
          </a:p>
        </p:txBody>
      </p:sp>
      <p:sp>
        <p:nvSpPr>
          <p:cNvPr id="405" name="Google Shape;405;p47"/>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solidFill>
                  <a:schemeClr val="accent5"/>
                </a:solidFill>
              </a:rPr>
              <a:t>Hasil Simulasi: Velocity-Vectors</a:t>
            </a:r>
            <a:endParaRPr sz="2600">
              <a:solidFill>
                <a:schemeClr val="accent5"/>
              </a:solidFill>
            </a:endParaRPr>
          </a:p>
        </p:txBody>
      </p:sp>
      <p:sp>
        <p:nvSpPr>
          <p:cNvPr id="406" name="Google Shape;406;p47"/>
          <p:cNvSpPr txBox="1"/>
          <p:nvPr/>
        </p:nvSpPr>
        <p:spPr>
          <a:xfrm>
            <a:off x="133675" y="902400"/>
            <a:ext cx="2414700" cy="15678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Quattrocento Sans"/>
              <a:buAutoNum type="arabicPeriod"/>
            </a:pPr>
            <a:r>
              <a:rPr lang="en" sz="1800">
                <a:latin typeface="Quattrocento Sans"/>
                <a:ea typeface="Quattrocento Sans"/>
                <a:cs typeface="Quattrocento Sans"/>
                <a:sym typeface="Quattrocento Sans"/>
              </a:rPr>
              <a:t>Pada </a:t>
            </a:r>
            <a:r>
              <a:rPr lang="en" sz="1800" b="1">
                <a:latin typeface="Quattrocento Sans"/>
                <a:ea typeface="Quattrocento Sans"/>
                <a:cs typeface="Quattrocento Sans"/>
                <a:sym typeface="Quattrocento Sans"/>
              </a:rPr>
              <a:t>Results, </a:t>
            </a:r>
            <a:r>
              <a:rPr lang="en" sz="1800">
                <a:latin typeface="Quattrocento Sans"/>
                <a:ea typeface="Quattrocento Sans"/>
                <a:cs typeface="Quattrocento Sans"/>
                <a:sym typeface="Quattrocento Sans"/>
              </a:rPr>
              <a:t>klik </a:t>
            </a:r>
            <a:r>
              <a:rPr lang="en" sz="1800" b="1">
                <a:latin typeface="Quattrocento Sans"/>
                <a:ea typeface="Quattrocento Sans"/>
                <a:cs typeface="Quattrocento Sans"/>
                <a:sym typeface="Quattrocento Sans"/>
              </a:rPr>
              <a:t>vector </a:t>
            </a:r>
            <a:r>
              <a:rPr lang="en" sz="1800">
                <a:latin typeface="Quattrocento Sans"/>
                <a:ea typeface="Quattrocento Sans"/>
                <a:cs typeface="Quattrocento Sans"/>
                <a:sym typeface="Quattrocento Sans"/>
              </a:rPr>
              <a:t>lalu edit</a:t>
            </a:r>
            <a:endParaRPr sz="1800">
              <a:latin typeface="Quattrocento Sans"/>
              <a:ea typeface="Quattrocento Sans"/>
              <a:cs typeface="Quattrocento Sans"/>
              <a:sym typeface="Quattrocento Sans"/>
            </a:endParaRPr>
          </a:p>
          <a:p>
            <a:pPr marL="457200" lvl="0" indent="-342900" algn="l" rtl="0">
              <a:spcBef>
                <a:spcPts val="0"/>
              </a:spcBef>
              <a:spcAft>
                <a:spcPts val="0"/>
              </a:spcAft>
              <a:buSzPts val="1800"/>
              <a:buFont typeface="Quattrocento Sans"/>
              <a:buAutoNum type="arabicPeriod"/>
            </a:pPr>
            <a:r>
              <a:rPr lang="en" sz="1800">
                <a:latin typeface="Quattrocento Sans"/>
                <a:ea typeface="Quattrocento Sans"/>
                <a:cs typeface="Quattrocento Sans"/>
                <a:sym typeface="Quattrocento Sans"/>
              </a:rPr>
              <a:t>Pilih </a:t>
            </a:r>
            <a:r>
              <a:rPr lang="en" sz="1800" b="1">
                <a:latin typeface="Quattrocento Sans"/>
                <a:ea typeface="Quattrocento Sans"/>
                <a:cs typeface="Quattrocento Sans"/>
                <a:sym typeface="Quattrocento Sans"/>
              </a:rPr>
              <a:t>style: arrow</a:t>
            </a:r>
            <a:endParaRPr sz="1800" b="1">
              <a:latin typeface="Quattrocento Sans"/>
              <a:ea typeface="Quattrocento Sans"/>
              <a:cs typeface="Quattrocento Sans"/>
              <a:sym typeface="Quattrocento Sans"/>
            </a:endParaRPr>
          </a:p>
          <a:p>
            <a:pPr marL="457200" lvl="0" indent="-342900" algn="l" rtl="0">
              <a:spcBef>
                <a:spcPts val="0"/>
              </a:spcBef>
              <a:spcAft>
                <a:spcPts val="0"/>
              </a:spcAft>
              <a:buSzPts val="1800"/>
              <a:buFont typeface="Quattrocento Sans"/>
              <a:buAutoNum type="arabicPeriod"/>
            </a:pPr>
            <a:r>
              <a:rPr lang="en" sz="1800">
                <a:latin typeface="Quattrocento Sans"/>
                <a:ea typeface="Quattrocento Sans"/>
                <a:cs typeface="Quattrocento Sans"/>
                <a:sym typeface="Quattrocento Sans"/>
              </a:rPr>
              <a:t>Pilih </a:t>
            </a:r>
            <a:r>
              <a:rPr lang="en" sz="1800" b="1">
                <a:latin typeface="Quattrocento Sans"/>
                <a:ea typeface="Quattrocento Sans"/>
                <a:cs typeface="Quattrocento Sans"/>
                <a:sym typeface="Quattrocento Sans"/>
              </a:rPr>
              <a:t>scale: 2 </a:t>
            </a:r>
            <a:r>
              <a:rPr lang="en" sz="1800">
                <a:latin typeface="Quattrocento Sans"/>
                <a:ea typeface="Quattrocento Sans"/>
                <a:cs typeface="Quattrocento Sans"/>
                <a:sym typeface="Quattrocento Sans"/>
              </a:rPr>
              <a:t>dan </a:t>
            </a:r>
            <a:r>
              <a:rPr lang="en" sz="1800" b="1">
                <a:latin typeface="Quattrocento Sans"/>
                <a:ea typeface="Quattrocento Sans"/>
                <a:cs typeface="Quattrocento Sans"/>
                <a:sym typeface="Quattrocento Sans"/>
              </a:rPr>
              <a:t>skip: 1</a:t>
            </a:r>
            <a:endParaRPr sz="1800" b="1">
              <a:latin typeface="Quattrocento Sans"/>
              <a:ea typeface="Quattrocento Sans"/>
              <a:cs typeface="Quattrocento Sans"/>
              <a:sym typeface="Quattrocento Sans"/>
            </a:endParaRPr>
          </a:p>
          <a:p>
            <a:pPr marL="457200" lvl="0" indent="0" algn="l" rtl="0">
              <a:spcBef>
                <a:spcPts val="0"/>
              </a:spcBef>
              <a:spcAft>
                <a:spcPts val="0"/>
              </a:spcAft>
              <a:buNone/>
            </a:pPr>
            <a:endParaRPr sz="1800">
              <a:latin typeface="Quattrocento Sans"/>
              <a:ea typeface="Quattrocento Sans"/>
              <a:cs typeface="Quattrocento Sans"/>
              <a:sym typeface="Quattrocento Sans"/>
            </a:endParaRPr>
          </a:p>
        </p:txBody>
      </p:sp>
      <p:pic>
        <p:nvPicPr>
          <p:cNvPr id="407" name="Google Shape;407;p47"/>
          <p:cNvPicPr preferRelativeResize="0"/>
          <p:nvPr/>
        </p:nvPicPr>
        <p:blipFill>
          <a:blip r:embed="rId3">
            <a:alphaModFix/>
          </a:blip>
          <a:stretch>
            <a:fillRect/>
          </a:stretch>
        </p:blipFill>
        <p:spPr>
          <a:xfrm>
            <a:off x="3101775" y="902400"/>
            <a:ext cx="2743200" cy="2038350"/>
          </a:xfrm>
          <a:prstGeom prst="rect">
            <a:avLst/>
          </a:prstGeom>
          <a:noFill/>
          <a:ln>
            <a:noFill/>
          </a:ln>
        </p:spPr>
      </p:pic>
      <p:pic>
        <p:nvPicPr>
          <p:cNvPr id="408" name="Google Shape;408;p47"/>
          <p:cNvPicPr preferRelativeResize="0"/>
          <p:nvPr/>
        </p:nvPicPr>
        <p:blipFill>
          <a:blip r:embed="rId4">
            <a:alphaModFix/>
          </a:blip>
          <a:stretch>
            <a:fillRect/>
          </a:stretch>
        </p:blipFill>
        <p:spPr>
          <a:xfrm>
            <a:off x="5844975" y="902400"/>
            <a:ext cx="3299025" cy="315584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Velocity-Vectors by Velocity Magnitude</a:t>
            </a:r>
            <a:endParaRPr>
              <a:solidFill>
                <a:schemeClr val="accent5"/>
              </a:solidFill>
            </a:endParaRPr>
          </a:p>
        </p:txBody>
      </p:sp>
      <p:pic>
        <p:nvPicPr>
          <p:cNvPr id="414" name="Google Shape;414;p48"/>
          <p:cNvPicPr preferRelativeResize="0"/>
          <p:nvPr/>
        </p:nvPicPr>
        <p:blipFill>
          <a:blip r:embed="rId3">
            <a:alphaModFix/>
          </a:blip>
          <a:stretch>
            <a:fillRect/>
          </a:stretch>
        </p:blipFill>
        <p:spPr>
          <a:xfrm>
            <a:off x="185825" y="846563"/>
            <a:ext cx="8839203" cy="345036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49"/>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CFD-Post</a:t>
            </a:r>
            <a:endParaRPr>
              <a:solidFill>
                <a:schemeClr val="accent5"/>
              </a:solidFill>
            </a:endParaRPr>
          </a:p>
          <a:p>
            <a:pPr marL="0" lvl="0" indent="0" algn="l" rtl="0">
              <a:spcBef>
                <a:spcPts val="0"/>
              </a:spcBef>
              <a:spcAft>
                <a:spcPts val="0"/>
              </a:spcAft>
              <a:buNone/>
            </a:pPr>
            <a:r>
              <a:rPr lang="en">
                <a:solidFill>
                  <a:schemeClr val="accent5"/>
                </a:solidFill>
              </a:rPr>
              <a:t>Velocity and Pressure</a:t>
            </a:r>
            <a:endParaRPr>
              <a:solidFill>
                <a:schemeClr val="accent5"/>
              </a:solidFill>
            </a:endParaRPr>
          </a:p>
          <a:p>
            <a:pPr marL="0" lvl="0" indent="0" algn="l" rtl="0">
              <a:spcBef>
                <a:spcPts val="0"/>
              </a:spcBef>
              <a:spcAft>
                <a:spcPts val="0"/>
              </a:spcAft>
              <a:buNone/>
            </a:pPr>
            <a:r>
              <a:rPr lang="en">
                <a:solidFill>
                  <a:schemeClr val="accent5"/>
                </a:solidFill>
              </a:rPr>
              <a:t> Reach Steady State</a:t>
            </a:r>
            <a:endParaRPr>
              <a:solidFill>
                <a:schemeClr val="accent5"/>
              </a:solidFill>
            </a:endParaRPr>
          </a:p>
        </p:txBody>
      </p:sp>
      <p:pic>
        <p:nvPicPr>
          <p:cNvPr id="420" name="Google Shape;420;p49" title="lv_0_20240426174608.mp4">
            <a:hlinkClick r:id="rId3"/>
          </p:cNvPr>
          <p:cNvPicPr preferRelativeResize="0"/>
          <p:nvPr/>
        </p:nvPicPr>
        <p:blipFill>
          <a:blip r:embed="rId4">
            <a:alphaModFix/>
          </a:blip>
          <a:stretch>
            <a:fillRect/>
          </a:stretch>
        </p:blipFill>
        <p:spPr>
          <a:xfrm>
            <a:off x="4294800" y="66800"/>
            <a:ext cx="4649025" cy="4649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0"/>
                                        </p:tgtEl>
                                        <p:attrNameLst>
                                          <p:attrName>style.visibility</p:attrName>
                                        </p:attrNameLst>
                                      </p:cBhvr>
                                      <p:to>
                                        <p:strVal val="visible"/>
                                      </p:to>
                                    </p:set>
                                    <p:animEffect transition="in" filter="fade">
                                      <p:cBhvr>
                                        <p:cTn id="7" dur="1000"/>
                                        <p:tgtEl>
                                          <p:spTgt spid="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50"/>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CFD-Post</a:t>
            </a:r>
            <a:endParaRPr>
              <a:solidFill>
                <a:schemeClr val="accent5"/>
              </a:solidFill>
            </a:endParaRPr>
          </a:p>
          <a:p>
            <a:pPr marL="0" lvl="0" indent="0" algn="l" rtl="0">
              <a:spcBef>
                <a:spcPts val="0"/>
              </a:spcBef>
              <a:spcAft>
                <a:spcPts val="0"/>
              </a:spcAft>
              <a:buNone/>
            </a:pPr>
            <a:r>
              <a:rPr lang="en">
                <a:solidFill>
                  <a:schemeClr val="accent5"/>
                </a:solidFill>
              </a:rPr>
              <a:t>Reactants Mass</a:t>
            </a:r>
            <a:endParaRPr>
              <a:solidFill>
                <a:schemeClr val="accent5"/>
              </a:solidFill>
            </a:endParaRPr>
          </a:p>
          <a:p>
            <a:pPr marL="0" lvl="0" indent="0" algn="l" rtl="0">
              <a:spcBef>
                <a:spcPts val="0"/>
              </a:spcBef>
              <a:spcAft>
                <a:spcPts val="0"/>
              </a:spcAft>
              <a:buNone/>
            </a:pPr>
            <a:r>
              <a:rPr lang="en">
                <a:solidFill>
                  <a:schemeClr val="accent5"/>
                </a:solidFill>
              </a:rPr>
              <a:t>Fraction Reach Steady</a:t>
            </a:r>
            <a:endParaRPr>
              <a:solidFill>
                <a:schemeClr val="accent5"/>
              </a:solidFill>
            </a:endParaRPr>
          </a:p>
          <a:p>
            <a:pPr marL="0" lvl="0" indent="0" algn="l" rtl="0">
              <a:spcBef>
                <a:spcPts val="0"/>
              </a:spcBef>
              <a:spcAft>
                <a:spcPts val="0"/>
              </a:spcAft>
              <a:buNone/>
            </a:pPr>
            <a:r>
              <a:rPr lang="en">
                <a:solidFill>
                  <a:schemeClr val="accent5"/>
                </a:solidFill>
              </a:rPr>
              <a:t>State</a:t>
            </a:r>
            <a:endParaRPr>
              <a:solidFill>
                <a:schemeClr val="accent5"/>
              </a:solidFill>
            </a:endParaRPr>
          </a:p>
        </p:txBody>
      </p:sp>
      <p:pic>
        <p:nvPicPr>
          <p:cNvPr id="426" name="Google Shape;426;p50" title="lv_0_20240426174635.mp4">
            <a:hlinkClick r:id="rId3"/>
          </p:cNvPr>
          <p:cNvPicPr preferRelativeResize="0"/>
          <p:nvPr/>
        </p:nvPicPr>
        <p:blipFill>
          <a:blip r:embed="rId4">
            <a:alphaModFix/>
          </a:blip>
          <a:stretch>
            <a:fillRect/>
          </a:stretch>
        </p:blipFill>
        <p:spPr>
          <a:xfrm>
            <a:off x="4294800" y="66800"/>
            <a:ext cx="4649025" cy="4649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6"/>
                                        </p:tgtEl>
                                        <p:attrNameLst>
                                          <p:attrName>style.visibility</p:attrName>
                                        </p:attrNameLst>
                                      </p:cBhvr>
                                      <p:to>
                                        <p:strVal val="visible"/>
                                      </p:to>
                                    </p:set>
                                    <p:animEffect transition="in" filter="fade">
                                      <p:cBhvr>
                                        <p:cTn id="7" dur="1000"/>
                                        <p:tgtEl>
                                          <p:spTgt spid="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5"/>
          <p:cNvSpPr txBox="1">
            <a:spLocks noGrp="1"/>
          </p:cNvSpPr>
          <p:nvPr>
            <p:ph type="body" idx="1"/>
          </p:nvPr>
        </p:nvSpPr>
        <p:spPr>
          <a:xfrm>
            <a:off x="311700" y="827225"/>
            <a:ext cx="8520600" cy="2120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n" b="1"/>
              <a:t>Reaksi:</a:t>
            </a:r>
            <a:endParaRPr b="1"/>
          </a:p>
          <a:p>
            <a:pPr marL="0" lvl="0" indent="0" algn="just" rtl="0">
              <a:lnSpc>
                <a:spcPct val="100000"/>
              </a:lnSpc>
              <a:spcBef>
                <a:spcPts val="0"/>
              </a:spcBef>
              <a:spcAft>
                <a:spcPts val="0"/>
              </a:spcAft>
              <a:buSzPts val="1800"/>
              <a:buNone/>
            </a:pPr>
            <a:endParaRPr/>
          </a:p>
          <a:p>
            <a:pPr marL="0" lvl="0" indent="0" algn="just" rtl="0">
              <a:lnSpc>
                <a:spcPct val="100000"/>
              </a:lnSpc>
              <a:spcBef>
                <a:spcPts val="0"/>
              </a:spcBef>
              <a:spcAft>
                <a:spcPts val="0"/>
              </a:spcAft>
              <a:buSzPts val="1800"/>
              <a:buNone/>
            </a:pPr>
            <a:r>
              <a:rPr lang="en"/>
              <a:t>Simulasi ingin dilakukan terhadap reaksi </a:t>
            </a:r>
            <a:r>
              <a:rPr lang="en" i="1"/>
              <a:t>steam reforming</a:t>
            </a:r>
            <a:r>
              <a:rPr lang="en"/>
              <a:t> untuk menghasilkan hidrogen dari metana. Reaksi dilakukan di sebuah reaktor PFR. Metana dan uap air dengan perbandingan mol 1:1 dimasukkan ke dalam reaktor dengan laju alir 1 m/s. Dalam simulasi ini, diasumsikan bahwa source term pada masing-masing spesi bersifat konstan.</a:t>
            </a:r>
            <a:endParaRPr/>
          </a:p>
        </p:txBody>
      </p:sp>
      <p:sp>
        <p:nvSpPr>
          <p:cNvPr id="131" name="Google Shape;131;p15"/>
          <p:cNvSpPr txBox="1">
            <a:spLocks noGrp="1"/>
          </p:cNvSpPr>
          <p:nvPr>
            <p:ph type="title"/>
          </p:nvPr>
        </p:nvSpPr>
        <p:spPr>
          <a:xfrm>
            <a:off x="311700" y="254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4364"/>
                </a:solidFill>
              </a:rPr>
              <a:t>Kondisi Operasi</a:t>
            </a:r>
            <a:endParaRPr>
              <a:solidFill>
                <a:srgbClr val="074364"/>
              </a:solidFill>
            </a:endParaRPr>
          </a:p>
        </p:txBody>
      </p:sp>
      <p:pic>
        <p:nvPicPr>
          <p:cNvPr id="132" name="Google Shape;132;p15"/>
          <p:cNvPicPr preferRelativeResize="0"/>
          <p:nvPr/>
        </p:nvPicPr>
        <p:blipFill>
          <a:blip r:embed="rId3">
            <a:alphaModFix/>
          </a:blip>
          <a:stretch>
            <a:fillRect/>
          </a:stretch>
        </p:blipFill>
        <p:spPr>
          <a:xfrm>
            <a:off x="0" y="1187842"/>
            <a:ext cx="9144001" cy="450166"/>
          </a:xfrm>
          <a:prstGeom prst="rect">
            <a:avLst/>
          </a:prstGeom>
          <a:noFill/>
          <a:ln>
            <a:noFill/>
          </a:ln>
        </p:spPr>
      </p:pic>
      <p:pic>
        <p:nvPicPr>
          <p:cNvPr id="133" name="Google Shape;133;p15"/>
          <p:cNvPicPr preferRelativeResize="0"/>
          <p:nvPr/>
        </p:nvPicPr>
        <p:blipFill rotWithShape="1">
          <a:blip r:embed="rId4">
            <a:alphaModFix/>
          </a:blip>
          <a:srcRect t="16874"/>
          <a:stretch/>
        </p:blipFill>
        <p:spPr>
          <a:xfrm>
            <a:off x="3152475" y="3404825"/>
            <a:ext cx="2839050" cy="1440525"/>
          </a:xfrm>
          <a:prstGeom prst="rect">
            <a:avLst/>
          </a:prstGeom>
          <a:noFill/>
          <a:ln w="19050" cap="flat" cmpd="sng">
            <a:solidFill>
              <a:srgbClr val="FF0000"/>
            </a:solidFill>
            <a:prstDash val="solid"/>
            <a:round/>
            <a:headEnd type="none" w="sm" len="sm"/>
            <a:tailEnd type="none" w="sm" len="sm"/>
          </a:ln>
        </p:spPr>
      </p:pic>
      <p:sp>
        <p:nvSpPr>
          <p:cNvPr id="134" name="Google Shape;134;p15"/>
          <p:cNvSpPr txBox="1">
            <a:spLocks noGrp="1"/>
          </p:cNvSpPr>
          <p:nvPr>
            <p:ph type="body" idx="1"/>
          </p:nvPr>
        </p:nvSpPr>
        <p:spPr>
          <a:xfrm>
            <a:off x="311700" y="2908675"/>
            <a:ext cx="8520600" cy="5325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n" b="1"/>
              <a:t>Reaksi mengikuti spesifikasi berikut:</a:t>
            </a:r>
            <a:endParaRPr/>
          </a:p>
        </p:txBody>
      </p:sp>
      <p:sp>
        <p:nvSpPr>
          <p:cNvPr id="135" name="Google Shape;135;p15"/>
          <p:cNvSpPr txBox="1"/>
          <p:nvPr/>
        </p:nvSpPr>
        <p:spPr>
          <a:xfrm>
            <a:off x="6074125" y="4133550"/>
            <a:ext cx="2438400" cy="3750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Quattrocento Sans"/>
                <a:ea typeface="Quattrocento Sans"/>
                <a:cs typeface="Quattrocento Sans"/>
                <a:sym typeface="Quattrocento Sans"/>
              </a:rPr>
              <a:t>Fraksi mol air dan metana </a:t>
            </a:r>
            <a:endParaRPr sz="1500">
              <a:latin typeface="Quattrocento Sans"/>
              <a:ea typeface="Quattrocento Sans"/>
              <a:cs typeface="Quattrocento Sans"/>
              <a:sym typeface="Quattrocento Sans"/>
            </a:endParaRPr>
          </a:p>
        </p:txBody>
      </p:sp>
      <p:sp>
        <p:nvSpPr>
          <p:cNvPr id="136" name="Google Shape;136;p15"/>
          <p:cNvSpPr txBox="1"/>
          <p:nvPr/>
        </p:nvSpPr>
        <p:spPr>
          <a:xfrm>
            <a:off x="6074125" y="3563800"/>
            <a:ext cx="1907700" cy="375000"/>
          </a:xfrm>
          <a:prstGeom prst="rect">
            <a:avLst/>
          </a:prstGeom>
          <a:noFill/>
          <a:ln w="9525" cap="flat" cmpd="sng">
            <a:solidFill>
              <a:srgbClr val="000000"/>
            </a:solidFill>
            <a:prstDash val="lg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500">
                <a:latin typeface="Quattrocento Sans"/>
                <a:ea typeface="Quattrocento Sans"/>
                <a:cs typeface="Quattrocento Sans"/>
                <a:sym typeface="Quattrocento Sans"/>
              </a:rPr>
              <a:t>Laju alir feed masuk</a:t>
            </a:r>
            <a:endParaRPr sz="1500">
              <a:latin typeface="Quattrocento Sans"/>
              <a:ea typeface="Quattrocento Sans"/>
              <a:cs typeface="Quattrocento Sans"/>
              <a:sym typeface="Quattrocento Sans"/>
            </a:endParaRPr>
          </a:p>
        </p:txBody>
      </p:sp>
      <p:cxnSp>
        <p:nvCxnSpPr>
          <p:cNvPr id="137" name="Google Shape;137;p15"/>
          <p:cNvCxnSpPr>
            <a:endCxn id="135" idx="1"/>
          </p:cNvCxnSpPr>
          <p:nvPr/>
        </p:nvCxnSpPr>
        <p:spPr>
          <a:xfrm>
            <a:off x="5807125" y="4313850"/>
            <a:ext cx="267000" cy="7200"/>
          </a:xfrm>
          <a:prstGeom prst="straightConnector1">
            <a:avLst/>
          </a:prstGeom>
          <a:noFill/>
          <a:ln w="19050" cap="flat" cmpd="sng">
            <a:solidFill>
              <a:schemeClr val="dk2"/>
            </a:solidFill>
            <a:prstDash val="solid"/>
            <a:round/>
            <a:headEnd type="none" w="med" len="med"/>
            <a:tailEnd type="stealth" w="med" len="med"/>
          </a:ln>
        </p:spPr>
      </p:cxnSp>
      <p:cxnSp>
        <p:nvCxnSpPr>
          <p:cNvPr id="138" name="Google Shape;138;p15"/>
          <p:cNvCxnSpPr>
            <a:endCxn id="136" idx="1"/>
          </p:cNvCxnSpPr>
          <p:nvPr/>
        </p:nvCxnSpPr>
        <p:spPr>
          <a:xfrm rot="10800000" flipH="1">
            <a:off x="5432125" y="3751300"/>
            <a:ext cx="642000" cy="303000"/>
          </a:xfrm>
          <a:prstGeom prst="straightConnector1">
            <a:avLst/>
          </a:prstGeom>
          <a:noFill/>
          <a:ln w="19050" cap="flat" cmpd="sng">
            <a:solidFill>
              <a:schemeClr val="dk2"/>
            </a:solidFill>
            <a:prstDash val="solid"/>
            <a:round/>
            <a:headEnd type="none" w="med" len="med"/>
            <a:tailEnd type="stealth"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1"/>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CFD-Post</a:t>
            </a:r>
            <a:endParaRPr>
              <a:solidFill>
                <a:schemeClr val="accent5"/>
              </a:solidFill>
            </a:endParaRPr>
          </a:p>
          <a:p>
            <a:pPr marL="0" lvl="0" indent="0" algn="l" rtl="0">
              <a:spcBef>
                <a:spcPts val="0"/>
              </a:spcBef>
              <a:spcAft>
                <a:spcPts val="0"/>
              </a:spcAft>
              <a:buNone/>
            </a:pPr>
            <a:r>
              <a:rPr lang="en">
                <a:solidFill>
                  <a:schemeClr val="accent5"/>
                </a:solidFill>
              </a:rPr>
              <a:t>Products Mass</a:t>
            </a:r>
            <a:endParaRPr>
              <a:solidFill>
                <a:schemeClr val="accent5"/>
              </a:solidFill>
            </a:endParaRPr>
          </a:p>
          <a:p>
            <a:pPr marL="0" lvl="0" indent="0" algn="l" rtl="0">
              <a:spcBef>
                <a:spcPts val="0"/>
              </a:spcBef>
              <a:spcAft>
                <a:spcPts val="0"/>
              </a:spcAft>
              <a:buNone/>
            </a:pPr>
            <a:r>
              <a:rPr lang="en">
                <a:solidFill>
                  <a:schemeClr val="accent5"/>
                </a:solidFill>
              </a:rPr>
              <a:t>Fraction Reach Steady</a:t>
            </a:r>
            <a:endParaRPr>
              <a:solidFill>
                <a:schemeClr val="accent5"/>
              </a:solidFill>
            </a:endParaRPr>
          </a:p>
          <a:p>
            <a:pPr marL="0" lvl="0" indent="0" algn="l" rtl="0">
              <a:spcBef>
                <a:spcPts val="0"/>
              </a:spcBef>
              <a:spcAft>
                <a:spcPts val="0"/>
              </a:spcAft>
              <a:buNone/>
            </a:pPr>
            <a:r>
              <a:rPr lang="en">
                <a:solidFill>
                  <a:schemeClr val="accent5"/>
                </a:solidFill>
              </a:rPr>
              <a:t>State</a:t>
            </a:r>
            <a:endParaRPr>
              <a:solidFill>
                <a:schemeClr val="accent5"/>
              </a:solidFill>
            </a:endParaRPr>
          </a:p>
        </p:txBody>
      </p:sp>
      <p:pic>
        <p:nvPicPr>
          <p:cNvPr id="432" name="Google Shape;432;p51" title="lv_0_20240426174655.mp4">
            <a:hlinkClick r:id="rId3"/>
          </p:cNvPr>
          <p:cNvPicPr preferRelativeResize="0"/>
          <p:nvPr/>
        </p:nvPicPr>
        <p:blipFill>
          <a:blip r:embed="rId4">
            <a:alphaModFix/>
          </a:blip>
          <a:stretch>
            <a:fillRect/>
          </a:stretch>
        </p:blipFill>
        <p:spPr>
          <a:xfrm>
            <a:off x="4294800" y="66800"/>
            <a:ext cx="4649025" cy="4649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2"/>
                                        </p:tgtEl>
                                        <p:attrNameLst>
                                          <p:attrName>style.visibility</p:attrName>
                                        </p:attrNameLst>
                                      </p:cBhvr>
                                      <p:to>
                                        <p:strVal val="visible"/>
                                      </p:to>
                                    </p:set>
                                    <p:animEffect transition="in" filter="fade">
                                      <p:cBhvr>
                                        <p:cTn id="7" dur="1000"/>
                                        <p:tgtEl>
                                          <p:spTgt spid="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52"/>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Mass-Flow Average on Inlet/Outlet</a:t>
            </a:r>
            <a:endParaRPr>
              <a:solidFill>
                <a:schemeClr val="accent5"/>
              </a:solidFill>
            </a:endParaRPr>
          </a:p>
        </p:txBody>
      </p:sp>
      <p:pic>
        <p:nvPicPr>
          <p:cNvPr id="438" name="Google Shape;438;p52"/>
          <p:cNvPicPr preferRelativeResize="0"/>
          <p:nvPr/>
        </p:nvPicPr>
        <p:blipFill>
          <a:blip r:embed="rId3">
            <a:alphaModFix/>
          </a:blip>
          <a:stretch>
            <a:fillRect/>
          </a:stretch>
        </p:blipFill>
        <p:spPr>
          <a:xfrm>
            <a:off x="443600" y="921200"/>
            <a:ext cx="2573225" cy="3761299"/>
          </a:xfrm>
          <a:prstGeom prst="rect">
            <a:avLst/>
          </a:prstGeom>
          <a:noFill/>
          <a:ln>
            <a:noFill/>
          </a:ln>
        </p:spPr>
      </p:pic>
      <p:sp>
        <p:nvSpPr>
          <p:cNvPr id="439" name="Google Shape;439;p52"/>
          <p:cNvSpPr txBox="1">
            <a:spLocks noGrp="1"/>
          </p:cNvSpPr>
          <p:nvPr>
            <p:ph type="body" idx="1"/>
          </p:nvPr>
        </p:nvSpPr>
        <p:spPr>
          <a:xfrm>
            <a:off x="3297000" y="1019125"/>
            <a:ext cx="5535300" cy="34164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a:t>Dengan menggunakan </a:t>
            </a:r>
            <a:r>
              <a:rPr lang="en" i="1"/>
              <a:t>function calculator </a:t>
            </a:r>
            <a:r>
              <a:rPr lang="en"/>
              <a:t>pada CFD-Post dapat diperoleh, </a:t>
            </a:r>
            <a:r>
              <a:rPr lang="en" b="1" i="1"/>
              <a:t>mass-flow average</a:t>
            </a:r>
            <a:r>
              <a:rPr lang="en" i="1"/>
              <a:t> </a:t>
            </a:r>
            <a:r>
              <a:rPr lang="en"/>
              <a:t>masing-masing komponen pada </a:t>
            </a:r>
            <a:r>
              <a:rPr lang="en" i="1"/>
              <a:t>inlet </a:t>
            </a:r>
            <a:r>
              <a:rPr lang="en"/>
              <a:t>dan </a:t>
            </a:r>
            <a:r>
              <a:rPr lang="en" i="1"/>
              <a:t>outlet </a:t>
            </a:r>
            <a:r>
              <a:rPr lang="en"/>
              <a:t>sebagai berikut:</a:t>
            </a: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r>
              <a:rPr lang="en"/>
              <a:t>Simulasi berhasil karena diperoleh </a:t>
            </a:r>
            <a:r>
              <a:rPr lang="en" b="1"/>
              <a:t>kesetimbangan massa </a:t>
            </a:r>
            <a:r>
              <a:rPr lang="en"/>
              <a:t>pada arus </a:t>
            </a:r>
            <a:r>
              <a:rPr lang="en" i="1"/>
              <a:t>inlet </a:t>
            </a:r>
            <a:r>
              <a:rPr lang="en"/>
              <a:t>dan </a:t>
            </a:r>
            <a:r>
              <a:rPr lang="en" i="1"/>
              <a:t>outlet</a:t>
            </a:r>
            <a:r>
              <a:rPr lang="en"/>
              <a:t>.</a:t>
            </a:r>
            <a:endParaRPr/>
          </a:p>
        </p:txBody>
      </p:sp>
      <p:graphicFrame>
        <p:nvGraphicFramePr>
          <p:cNvPr id="440" name="Google Shape;440;p52"/>
          <p:cNvGraphicFramePr/>
          <p:nvPr/>
        </p:nvGraphicFramePr>
        <p:xfrm>
          <a:off x="4129538" y="2301750"/>
          <a:ext cx="3000000" cy="3000000"/>
        </p:xfrm>
        <a:graphic>
          <a:graphicData uri="http://schemas.openxmlformats.org/drawingml/2006/table">
            <a:tbl>
              <a:tblPr>
                <a:noFill/>
                <a:tableStyleId>{8C4BF4C3-1F8D-495E-93CA-EA6957A99B9C}</a:tableStyleId>
              </a:tblPr>
              <a:tblGrid>
                <a:gridCol w="1243650">
                  <a:extLst>
                    <a:ext uri="{9D8B030D-6E8A-4147-A177-3AD203B41FA5}">
                      <a16:colId xmlns:a16="http://schemas.microsoft.com/office/drawing/2014/main" val="20000"/>
                    </a:ext>
                  </a:extLst>
                </a:gridCol>
                <a:gridCol w="1476825">
                  <a:extLst>
                    <a:ext uri="{9D8B030D-6E8A-4147-A177-3AD203B41FA5}">
                      <a16:colId xmlns:a16="http://schemas.microsoft.com/office/drawing/2014/main" val="20001"/>
                    </a:ext>
                  </a:extLst>
                </a:gridCol>
                <a:gridCol w="1321450">
                  <a:extLst>
                    <a:ext uri="{9D8B030D-6E8A-4147-A177-3AD203B41FA5}">
                      <a16:colId xmlns:a16="http://schemas.microsoft.com/office/drawing/2014/main" val="20002"/>
                    </a:ext>
                  </a:extLst>
                </a:gridCol>
              </a:tblGrid>
              <a:tr h="306725">
                <a:tc>
                  <a:txBody>
                    <a:bodyPr/>
                    <a:lstStyle/>
                    <a:p>
                      <a:pPr marL="0" lvl="0" indent="0" algn="ctr" rtl="0">
                        <a:lnSpc>
                          <a:spcPct val="150000"/>
                        </a:lnSpc>
                        <a:spcBef>
                          <a:spcPts val="0"/>
                        </a:spcBef>
                        <a:spcAft>
                          <a:spcPts val="0"/>
                        </a:spcAft>
                        <a:buNone/>
                      </a:pPr>
                      <a:r>
                        <a:rPr lang="en" sz="1200" b="1">
                          <a:latin typeface="Times New Roman"/>
                          <a:ea typeface="Times New Roman"/>
                          <a:cs typeface="Times New Roman"/>
                          <a:sym typeface="Times New Roman"/>
                        </a:rPr>
                        <a:t>Komponen</a:t>
                      </a:r>
                      <a:endParaRPr sz="1200" b="1">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b="1">
                          <a:latin typeface="Times New Roman"/>
                          <a:ea typeface="Times New Roman"/>
                          <a:cs typeface="Times New Roman"/>
                          <a:sym typeface="Times New Roman"/>
                        </a:rPr>
                        <a:t>Inlet</a:t>
                      </a:r>
                      <a:endParaRPr sz="1200" b="1">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b="1">
                          <a:latin typeface="Times New Roman"/>
                          <a:ea typeface="Times New Roman"/>
                          <a:cs typeface="Times New Roman"/>
                          <a:sym typeface="Times New Roman"/>
                        </a:rPr>
                        <a:t>Outlet</a:t>
                      </a:r>
                      <a:endParaRPr sz="1200" b="1">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06725">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CH</a:t>
                      </a:r>
                      <a:r>
                        <a:rPr lang="en" sz="1200" baseline="-25000">
                          <a:latin typeface="Times New Roman"/>
                          <a:ea typeface="Times New Roman"/>
                          <a:cs typeface="Times New Roman"/>
                          <a:sym typeface="Times New Roman"/>
                        </a:rPr>
                        <a:t>4</a:t>
                      </a:r>
                      <a:endParaRPr sz="1200" baseline="-250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0.5</a:t>
                      </a:r>
                      <a:endParaRPr sz="12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0.498415</a:t>
                      </a:r>
                      <a:endParaRPr sz="11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6725">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H</a:t>
                      </a:r>
                      <a:r>
                        <a:rPr lang="en" sz="1200" baseline="-25000">
                          <a:latin typeface="Times New Roman"/>
                          <a:ea typeface="Times New Roman"/>
                          <a:cs typeface="Times New Roman"/>
                          <a:sym typeface="Times New Roman"/>
                        </a:rPr>
                        <a:t>2</a:t>
                      </a:r>
                      <a:r>
                        <a:rPr lang="en" sz="1200">
                          <a:latin typeface="Times New Roman"/>
                          <a:ea typeface="Times New Roman"/>
                          <a:cs typeface="Times New Roman"/>
                          <a:sym typeface="Times New Roman"/>
                        </a:rPr>
                        <a:t>O</a:t>
                      </a:r>
                      <a:endParaRPr sz="12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0.5</a:t>
                      </a:r>
                      <a:endParaRPr sz="12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0.498415</a:t>
                      </a:r>
                      <a:endParaRPr sz="11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06725">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CO</a:t>
                      </a:r>
                      <a:endParaRPr sz="12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100">
                          <a:latin typeface="Times New Roman"/>
                          <a:ea typeface="Times New Roman"/>
                          <a:cs typeface="Times New Roman"/>
                          <a:sym typeface="Times New Roman"/>
                        </a:rPr>
                        <a:t>0.0028339</a:t>
                      </a:r>
                      <a:endParaRPr sz="11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06725">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H</a:t>
                      </a:r>
                      <a:r>
                        <a:rPr lang="en" sz="1200" baseline="-25000">
                          <a:latin typeface="Times New Roman"/>
                          <a:ea typeface="Times New Roman"/>
                          <a:cs typeface="Times New Roman"/>
                          <a:sym typeface="Times New Roman"/>
                        </a:rPr>
                        <a:t>2</a:t>
                      </a:r>
                      <a:endParaRPr sz="1200" baseline="-250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200">
                          <a:latin typeface="Times New Roman"/>
                          <a:ea typeface="Times New Roman"/>
                          <a:cs typeface="Times New Roman"/>
                          <a:sym typeface="Times New Roman"/>
                        </a:rPr>
                        <a:t>0</a:t>
                      </a:r>
                      <a:endParaRPr sz="12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tc>
                  <a:txBody>
                    <a:bodyPr/>
                    <a:lstStyle/>
                    <a:p>
                      <a:pPr marL="0" lvl="0" indent="0" algn="ctr" rtl="0">
                        <a:lnSpc>
                          <a:spcPct val="150000"/>
                        </a:lnSpc>
                        <a:spcBef>
                          <a:spcPts val="0"/>
                        </a:spcBef>
                        <a:spcAft>
                          <a:spcPts val="0"/>
                        </a:spcAft>
                        <a:buNone/>
                      </a:pPr>
                      <a:r>
                        <a:rPr lang="en" sz="1100">
                          <a:latin typeface="Times New Roman"/>
                          <a:ea typeface="Times New Roman"/>
                          <a:cs typeface="Times New Roman"/>
                          <a:sym typeface="Times New Roman"/>
                        </a:rPr>
                        <a:t>0.0028339</a:t>
                      </a:r>
                      <a:endParaRPr sz="1100">
                        <a:latin typeface="Times New Roman"/>
                        <a:ea typeface="Times New Roman"/>
                        <a:cs typeface="Times New Roman"/>
                        <a:sym typeface="Times New Roman"/>
                      </a:endParaRPr>
                    </a:p>
                  </a:txBody>
                  <a:tcPr marL="68575" marR="68575" marT="0" marB="0" anchor="b">
                    <a:lnL w="7925" cap="flat" cmpd="sng">
                      <a:solidFill>
                        <a:srgbClr val="000000"/>
                      </a:solidFill>
                      <a:prstDash val="solid"/>
                      <a:round/>
                      <a:headEnd type="none" w="sm" len="sm"/>
                      <a:tailEnd type="none" w="sm" len="sm"/>
                    </a:lnL>
                    <a:lnR w="7925" cap="flat" cmpd="sng">
                      <a:solidFill>
                        <a:srgbClr val="000000"/>
                      </a:solidFill>
                      <a:prstDash val="solid"/>
                      <a:round/>
                      <a:headEnd type="none" w="sm" len="sm"/>
                      <a:tailEnd type="none" w="sm" len="sm"/>
                    </a:lnR>
                    <a:lnT w="7925" cap="flat" cmpd="sng">
                      <a:solidFill>
                        <a:srgbClr val="000000"/>
                      </a:solidFill>
                      <a:prstDash val="solid"/>
                      <a:round/>
                      <a:headEnd type="none" w="sm" len="sm"/>
                      <a:tailEnd type="none" w="sm" len="sm"/>
                    </a:lnT>
                    <a:lnB w="79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3"/>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Kesimpulan</a:t>
            </a:r>
            <a:endParaRPr>
              <a:solidFill>
                <a:schemeClr val="accent5"/>
              </a:solidFill>
            </a:endParaRPr>
          </a:p>
        </p:txBody>
      </p:sp>
      <p:sp>
        <p:nvSpPr>
          <p:cNvPr id="446" name="Google Shape;446;p53"/>
          <p:cNvSpPr txBox="1"/>
          <p:nvPr/>
        </p:nvSpPr>
        <p:spPr>
          <a:xfrm>
            <a:off x="461700" y="812750"/>
            <a:ext cx="8370600" cy="3417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a:latin typeface="Quattrocento Sans"/>
                <a:ea typeface="Quattrocento Sans"/>
                <a:cs typeface="Quattrocento Sans"/>
                <a:sym typeface="Quattrocento Sans"/>
              </a:rPr>
              <a:t>Berdasarkan simulasi yang dilakukan, didapatkan kesimpulan sebagai berikut.</a:t>
            </a:r>
            <a:endParaRPr>
              <a:latin typeface="Quattrocento Sans"/>
              <a:ea typeface="Quattrocento Sans"/>
              <a:cs typeface="Quattrocento Sans"/>
              <a:sym typeface="Quattrocento Sans"/>
            </a:endParaRPr>
          </a:p>
          <a:p>
            <a:pPr marL="457200" lvl="0" indent="-317500" algn="just" rtl="0">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Sepanjang berjalannya reaksi, energi tekanan pada sistem akan menurun  akibat perubahan energi menjadi energi kinetik. Tekanan terdistribusi merata sepanjang luas penampang reaktor.</a:t>
            </a:r>
            <a:endParaRPr>
              <a:latin typeface="Quattrocento Sans"/>
              <a:ea typeface="Quattrocento Sans"/>
              <a:cs typeface="Quattrocento Sans"/>
              <a:sym typeface="Quattrocento Sans"/>
            </a:endParaRPr>
          </a:p>
          <a:p>
            <a:pPr marL="457200" lvl="0" indent="-317500" algn="just" rtl="0">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Energi kinetik pada sistem akan meningkat dengan pola parabolik akibat berlakunya kondisi </a:t>
            </a:r>
            <a:r>
              <a:rPr lang="en" i="1">
                <a:latin typeface="Quattrocento Sans"/>
                <a:ea typeface="Quattrocento Sans"/>
                <a:cs typeface="Quattrocento Sans"/>
                <a:sym typeface="Quattrocento Sans"/>
              </a:rPr>
              <a:t>no-slip</a:t>
            </a:r>
            <a:r>
              <a:rPr lang="en">
                <a:latin typeface="Quattrocento Sans"/>
                <a:ea typeface="Quattrocento Sans"/>
                <a:cs typeface="Quattrocento Sans"/>
                <a:sym typeface="Quattrocento Sans"/>
              </a:rPr>
              <a:t> pada dinding reaktor.</a:t>
            </a:r>
            <a:endParaRPr>
              <a:latin typeface="Quattrocento Sans"/>
              <a:ea typeface="Quattrocento Sans"/>
              <a:cs typeface="Quattrocento Sans"/>
              <a:sym typeface="Quattrocento Sans"/>
            </a:endParaRPr>
          </a:p>
          <a:p>
            <a:pPr marL="457200" lvl="0" indent="-317500" algn="just" rtl="0">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Profil </a:t>
            </a:r>
            <a:r>
              <a:rPr lang="en" i="1">
                <a:latin typeface="Quattrocento Sans"/>
                <a:ea typeface="Quattrocento Sans"/>
                <a:cs typeface="Quattrocento Sans"/>
                <a:sym typeface="Quattrocento Sans"/>
              </a:rPr>
              <a:t>velocity magnitude </a:t>
            </a:r>
            <a:r>
              <a:rPr lang="en">
                <a:latin typeface="Quattrocento Sans"/>
                <a:ea typeface="Quattrocento Sans"/>
                <a:cs typeface="Quattrocento Sans"/>
                <a:sym typeface="Quattrocento Sans"/>
              </a:rPr>
              <a:t>pada </a:t>
            </a:r>
            <a:r>
              <a:rPr lang="en" i="1">
                <a:latin typeface="Quattrocento Sans"/>
                <a:ea typeface="Quattrocento Sans"/>
                <a:cs typeface="Quattrocento Sans"/>
                <a:sym typeface="Quattrocento Sans"/>
              </a:rPr>
              <a:t>inlet </a:t>
            </a:r>
            <a:r>
              <a:rPr lang="en">
                <a:latin typeface="Quattrocento Sans"/>
                <a:ea typeface="Quattrocento Sans"/>
                <a:cs typeface="Quattrocento Sans"/>
                <a:sym typeface="Quattrocento Sans"/>
              </a:rPr>
              <a:t>dan </a:t>
            </a:r>
            <a:r>
              <a:rPr lang="en" i="1">
                <a:latin typeface="Quattrocento Sans"/>
                <a:ea typeface="Quattrocento Sans"/>
                <a:cs typeface="Quattrocento Sans"/>
                <a:sym typeface="Quattrocento Sans"/>
              </a:rPr>
              <a:t>outlet </a:t>
            </a:r>
            <a:r>
              <a:rPr lang="en">
                <a:latin typeface="Quattrocento Sans"/>
                <a:ea typeface="Quattrocento Sans"/>
                <a:cs typeface="Quattrocento Sans"/>
                <a:sym typeface="Quattrocento Sans"/>
              </a:rPr>
              <a:t>relatif serupa yang berarti bahwa arah dan kecepatan aliran relatif konstan di sepanjang reaktor.</a:t>
            </a:r>
            <a:endParaRPr>
              <a:latin typeface="Quattrocento Sans"/>
              <a:ea typeface="Quattrocento Sans"/>
              <a:cs typeface="Quattrocento Sans"/>
              <a:sym typeface="Quattrocento Sans"/>
            </a:endParaRPr>
          </a:p>
          <a:p>
            <a:pPr marL="457200" lvl="0" indent="-317500" algn="just" rtl="0">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Fraksi gas metana dan uap air akan berkurang seiring berjalannya reaksi. Pada posisi sumbu x (aksial) tertentu, semakin dekat dengan sumbu reaktor, fraksi metana akan semakin tinggi. Gradien konsentrasi ada pada sumbu aksial dan radial.  Hal yang sebaliknya terjadi pada karbon monoksida dan hidrogen.</a:t>
            </a:r>
            <a:endParaRPr>
              <a:latin typeface="Quattrocento Sans"/>
              <a:ea typeface="Quattrocento Sans"/>
              <a:cs typeface="Quattrocento Sans"/>
              <a:sym typeface="Quattrocento Sans"/>
            </a:endParaRPr>
          </a:p>
          <a:p>
            <a:pPr marL="457200" lvl="0" indent="-317500" algn="just" rtl="0">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Jumlah reaktan yang tidak berkurang secara signifikan karena simulasi dilakukan di panjang reaktor sebesar 10 cm.</a:t>
            </a:r>
            <a:endParaRPr>
              <a:latin typeface="Quattrocento Sans"/>
              <a:ea typeface="Quattrocento Sans"/>
              <a:cs typeface="Quattrocento Sans"/>
              <a:sym typeface="Quattrocento Sans"/>
            </a:endParaRPr>
          </a:p>
          <a:p>
            <a:pPr marL="457200" lvl="0" indent="-317500" algn="just" rtl="0">
              <a:spcBef>
                <a:spcPts val="0"/>
              </a:spcBef>
              <a:spcAft>
                <a:spcPts val="0"/>
              </a:spcAft>
              <a:buSzPts val="1400"/>
              <a:buFont typeface="Quattrocento Sans"/>
              <a:buAutoNum type="arabicPeriod"/>
            </a:pPr>
            <a:r>
              <a:rPr lang="en">
                <a:latin typeface="Quattrocento Sans"/>
                <a:ea typeface="Quattrocento Sans"/>
                <a:cs typeface="Quattrocento Sans"/>
                <a:sym typeface="Quattrocento Sans"/>
              </a:rPr>
              <a:t>Konversi reaktan menjadi produk terjadi lebih cepat di sekitar dinding pipa dibandingkan pertengahan pipa karena flux </a:t>
            </a:r>
            <a:r>
              <a:rPr lang="en" i="1">
                <a:latin typeface="Quattrocento Sans"/>
                <a:ea typeface="Quattrocento Sans"/>
                <a:cs typeface="Quattrocento Sans"/>
                <a:sym typeface="Quattrocento Sans"/>
              </a:rPr>
              <a:t>bulk motion </a:t>
            </a:r>
            <a:r>
              <a:rPr lang="en">
                <a:latin typeface="Quattrocento Sans"/>
                <a:ea typeface="Quattrocento Sans"/>
                <a:cs typeface="Quattrocento Sans"/>
                <a:sym typeface="Quattrocento Sans"/>
              </a:rPr>
              <a:t>lebih tinggi dibandingkan flux difusi</a:t>
            </a:r>
            <a:r>
              <a:rPr lang="en" i="1">
                <a:latin typeface="Quattrocento Sans"/>
                <a:ea typeface="Quattrocento Sans"/>
                <a:cs typeface="Quattrocento Sans"/>
                <a:sym typeface="Quattrocento Sans"/>
              </a:rPr>
              <a:t>. </a:t>
            </a:r>
            <a:endParaRPr>
              <a:latin typeface="Quattrocento Sans"/>
              <a:ea typeface="Quattrocento Sans"/>
              <a:cs typeface="Quattrocento Sans"/>
              <a:sym typeface="Quattrocento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4"/>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Daftar Pustaka</a:t>
            </a:r>
            <a:endParaRPr>
              <a:solidFill>
                <a:schemeClr val="accent5"/>
              </a:solidFill>
            </a:endParaRPr>
          </a:p>
        </p:txBody>
      </p:sp>
      <p:sp>
        <p:nvSpPr>
          <p:cNvPr id="452" name="Google Shape;452;p54"/>
          <p:cNvSpPr txBox="1"/>
          <p:nvPr/>
        </p:nvSpPr>
        <p:spPr>
          <a:xfrm>
            <a:off x="434050" y="843975"/>
            <a:ext cx="8439900" cy="31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highlight>
                  <a:srgbClr val="FFFFFF"/>
                </a:highlight>
                <a:latin typeface="Quattrocento Sans"/>
                <a:ea typeface="Quattrocento Sans"/>
                <a:cs typeface="Quattrocento Sans"/>
                <a:sym typeface="Quattrocento Sans"/>
              </a:rPr>
              <a:t>Fogler, H. S. (2016). </a:t>
            </a:r>
            <a:r>
              <a:rPr lang="en" i="1">
                <a:highlight>
                  <a:srgbClr val="FFFFFF"/>
                </a:highlight>
                <a:latin typeface="Quattrocento Sans"/>
                <a:ea typeface="Quattrocento Sans"/>
                <a:cs typeface="Quattrocento Sans"/>
                <a:sym typeface="Quattrocento Sans"/>
              </a:rPr>
              <a:t>Elements of chemical reaction engineering</a:t>
            </a:r>
            <a:r>
              <a:rPr lang="en">
                <a:highlight>
                  <a:srgbClr val="FFFFFF"/>
                </a:highlight>
                <a:latin typeface="Quattrocento Sans"/>
                <a:ea typeface="Quattrocento Sans"/>
                <a:cs typeface="Quattrocento Sans"/>
                <a:sym typeface="Quattrocento Sans"/>
              </a:rPr>
              <a:t> (5th ed.). Prentice Hall.</a:t>
            </a:r>
            <a:endParaRPr>
              <a:highlight>
                <a:srgbClr val="FFFFFF"/>
              </a:highlight>
              <a:latin typeface="Quattrocento Sans"/>
              <a:ea typeface="Quattrocento Sans"/>
              <a:cs typeface="Quattrocento Sans"/>
              <a:sym typeface="Quattrocento Sans"/>
            </a:endParaRPr>
          </a:p>
          <a:p>
            <a:pPr marL="0" lvl="0" indent="0" algn="l" rtl="0">
              <a:spcBef>
                <a:spcPts val="0"/>
              </a:spcBef>
              <a:spcAft>
                <a:spcPts val="0"/>
              </a:spcAft>
              <a:buNone/>
            </a:pPr>
            <a:endParaRPr>
              <a:highlight>
                <a:srgbClr val="FFFFFF"/>
              </a:highlight>
              <a:latin typeface="Quattrocento Sans"/>
              <a:ea typeface="Quattrocento Sans"/>
              <a:cs typeface="Quattrocento Sans"/>
              <a:sym typeface="Quattrocento Sans"/>
            </a:endParaRPr>
          </a:p>
          <a:p>
            <a:pPr marL="0" lvl="0" indent="0" algn="l" rtl="0">
              <a:spcBef>
                <a:spcPts val="0"/>
              </a:spcBef>
              <a:spcAft>
                <a:spcPts val="0"/>
              </a:spcAft>
              <a:buNone/>
            </a:pPr>
            <a:endParaRPr>
              <a:highlight>
                <a:srgbClr val="FFFFFF"/>
              </a:highlight>
              <a:latin typeface="Quattrocento Sans"/>
              <a:ea typeface="Quattrocento Sans"/>
              <a:cs typeface="Quattrocento Sans"/>
              <a:sym typeface="Quattrocento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55"/>
          <p:cNvSpPr txBox="1">
            <a:spLocks noGrp="1"/>
          </p:cNvSpPr>
          <p:nvPr>
            <p:ph type="body" idx="1"/>
          </p:nvPr>
        </p:nvSpPr>
        <p:spPr>
          <a:xfrm>
            <a:off x="311700" y="771475"/>
            <a:ext cx="8520600" cy="3416400"/>
          </a:xfrm>
          <a:prstGeom prst="rect">
            <a:avLst/>
          </a:prstGeom>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900" b="1">
                <a:solidFill>
                  <a:srgbClr val="074364"/>
                </a:solidFill>
                <a:latin typeface="Proxima Nova"/>
                <a:ea typeface="Proxima Nova"/>
                <a:cs typeface="Proxima Nova"/>
                <a:sym typeface="Proxima Nova"/>
              </a:rPr>
              <a:t>TERIMA KASIH</a:t>
            </a:r>
            <a:endParaRPr sz="2900" b="1">
              <a:solidFill>
                <a:srgbClr val="074364"/>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6"/>
          <p:cNvSpPr txBox="1">
            <a:spLocks noGrp="1"/>
          </p:cNvSpPr>
          <p:nvPr>
            <p:ph type="body" idx="1"/>
          </p:nvPr>
        </p:nvSpPr>
        <p:spPr>
          <a:xfrm>
            <a:off x="311700" y="922475"/>
            <a:ext cx="8520600" cy="3299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SzPts val="1800"/>
              <a:buNone/>
            </a:pPr>
            <a:r>
              <a:rPr lang="en" sz="2000" b="1"/>
              <a:t>Kondisi Operasi:</a:t>
            </a:r>
            <a:endParaRPr sz="2000" b="1"/>
          </a:p>
          <a:p>
            <a:pPr marL="0" lvl="0" indent="0" algn="just" rtl="0">
              <a:lnSpc>
                <a:spcPct val="100000"/>
              </a:lnSpc>
              <a:spcBef>
                <a:spcPts val="0"/>
              </a:spcBef>
              <a:spcAft>
                <a:spcPts val="0"/>
              </a:spcAft>
              <a:buSzPts val="1800"/>
              <a:buNone/>
            </a:pPr>
            <a:r>
              <a:rPr lang="en"/>
              <a:t>1. Reaksi dijalankan dalam kondisi </a:t>
            </a:r>
            <a:r>
              <a:rPr lang="en" i="1"/>
              <a:t>isothermal </a:t>
            </a:r>
            <a:r>
              <a:rPr lang="en"/>
              <a:t>dan adiabatis</a:t>
            </a:r>
            <a:endParaRPr/>
          </a:p>
          <a:p>
            <a:pPr marL="0" lvl="0" indent="0" algn="just" rtl="0">
              <a:lnSpc>
                <a:spcPct val="100000"/>
              </a:lnSpc>
              <a:spcBef>
                <a:spcPts val="0"/>
              </a:spcBef>
              <a:spcAft>
                <a:spcPts val="0"/>
              </a:spcAft>
              <a:buSzPts val="1800"/>
              <a:buNone/>
            </a:pPr>
            <a:r>
              <a:rPr lang="en"/>
              <a:t>2. Reaksi berjalan secara </a:t>
            </a:r>
            <a:r>
              <a:rPr lang="en" i="1"/>
              <a:t>steady-state</a:t>
            </a:r>
            <a:r>
              <a:rPr lang="en"/>
              <a:t> </a:t>
            </a:r>
            <a:endParaRPr/>
          </a:p>
          <a:p>
            <a:pPr marL="0" lvl="0" indent="0" algn="just" rtl="0">
              <a:lnSpc>
                <a:spcPct val="100000"/>
              </a:lnSpc>
              <a:spcBef>
                <a:spcPts val="0"/>
              </a:spcBef>
              <a:spcAft>
                <a:spcPts val="0"/>
              </a:spcAft>
              <a:buSzPts val="1800"/>
              <a:buNone/>
            </a:pPr>
            <a:r>
              <a:rPr lang="en"/>
              <a:t>3. Transfer massa hanya terjadi secara konveksi ke sumbu x (aksial)</a:t>
            </a:r>
            <a:endParaRPr/>
          </a:p>
          <a:p>
            <a:pPr marL="0" lvl="0" indent="0" algn="just" rtl="0">
              <a:lnSpc>
                <a:spcPct val="100000"/>
              </a:lnSpc>
              <a:spcBef>
                <a:spcPts val="0"/>
              </a:spcBef>
              <a:spcAft>
                <a:spcPts val="0"/>
              </a:spcAft>
              <a:buSzPts val="1800"/>
              <a:buNone/>
            </a:pPr>
            <a:r>
              <a:rPr lang="en"/>
              <a:t>4. Kondisi </a:t>
            </a:r>
            <a:r>
              <a:rPr lang="en" i="1"/>
              <a:t>no-slip</a:t>
            </a:r>
            <a:r>
              <a:rPr lang="en"/>
              <a:t> berlaku, sehingga terdapat gradien konsentrasi ke arah x dan y</a:t>
            </a:r>
            <a:endParaRPr/>
          </a:p>
          <a:p>
            <a:pPr marL="0" lvl="0" indent="0" algn="just" rtl="0">
              <a:lnSpc>
                <a:spcPct val="100000"/>
              </a:lnSpc>
              <a:spcBef>
                <a:spcPts val="0"/>
              </a:spcBef>
              <a:spcAft>
                <a:spcPts val="0"/>
              </a:spcAft>
              <a:buSzPts val="1800"/>
              <a:buNone/>
            </a:pPr>
            <a:r>
              <a:rPr lang="en" sz="2000" b="1"/>
              <a:t>Asumsi:</a:t>
            </a:r>
            <a:endParaRPr sz="2000" b="1"/>
          </a:p>
          <a:p>
            <a:pPr marL="457200" lvl="0" indent="-342900" algn="just" rtl="0">
              <a:lnSpc>
                <a:spcPct val="100000"/>
              </a:lnSpc>
              <a:spcBef>
                <a:spcPts val="0"/>
              </a:spcBef>
              <a:spcAft>
                <a:spcPts val="0"/>
              </a:spcAft>
              <a:buSzPts val="1800"/>
              <a:buAutoNum type="arabicPeriod"/>
            </a:pPr>
            <a:r>
              <a:rPr lang="en"/>
              <a:t>Persamaan </a:t>
            </a:r>
            <a:r>
              <a:rPr lang="en" b="1" i="1"/>
              <a:t>mass flux </a:t>
            </a:r>
            <a:r>
              <a:rPr lang="en" b="1"/>
              <a:t>A </a:t>
            </a:r>
            <a:r>
              <a:rPr lang="en"/>
              <a:t>(Fogler, 2016):</a:t>
            </a:r>
            <a:endParaRPr/>
          </a:p>
          <a:p>
            <a:pPr marL="457200" lvl="0" indent="0" algn="just" rtl="0">
              <a:lnSpc>
                <a:spcPct val="100000"/>
              </a:lnSpc>
              <a:spcBef>
                <a:spcPts val="0"/>
              </a:spcBef>
              <a:spcAft>
                <a:spcPts val="0"/>
              </a:spcAft>
              <a:buNone/>
            </a:pPr>
            <a:endParaRPr b="1"/>
          </a:p>
          <a:p>
            <a:pPr marL="0" lvl="0" indent="457200" algn="just" rtl="0">
              <a:lnSpc>
                <a:spcPct val="100000"/>
              </a:lnSpc>
              <a:spcBef>
                <a:spcPts val="0"/>
              </a:spcBef>
              <a:spcAft>
                <a:spcPts val="0"/>
              </a:spcAft>
              <a:buNone/>
            </a:pPr>
            <a:r>
              <a:rPr lang="en"/>
              <a:t>Dengan,</a:t>
            </a:r>
            <a:endParaRPr/>
          </a:p>
          <a:p>
            <a:pPr marL="457200" lvl="0" indent="0" algn="just" rtl="0">
              <a:lnSpc>
                <a:spcPct val="100000"/>
              </a:lnSpc>
              <a:spcBef>
                <a:spcPts val="0"/>
              </a:spcBef>
              <a:spcAft>
                <a:spcPts val="0"/>
              </a:spcAft>
              <a:buNone/>
            </a:pPr>
            <a:r>
              <a:rPr lang="en"/>
              <a:t>	</a:t>
            </a:r>
            <a:endParaRPr/>
          </a:p>
          <a:p>
            <a:pPr marL="457200" lvl="0" indent="0" algn="just" rtl="0">
              <a:lnSpc>
                <a:spcPct val="100000"/>
              </a:lnSpc>
              <a:spcBef>
                <a:spcPts val="0"/>
              </a:spcBef>
              <a:spcAft>
                <a:spcPts val="0"/>
              </a:spcAft>
              <a:buNone/>
            </a:pPr>
            <a:endParaRPr/>
          </a:p>
        </p:txBody>
      </p:sp>
      <p:sp>
        <p:nvSpPr>
          <p:cNvPr id="144" name="Google Shape;144;p16"/>
          <p:cNvSpPr txBox="1">
            <a:spLocks noGrp="1"/>
          </p:cNvSpPr>
          <p:nvPr>
            <p:ph type="title"/>
          </p:nvPr>
        </p:nvSpPr>
        <p:spPr>
          <a:xfrm>
            <a:off x="311700" y="254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4364"/>
                </a:solidFill>
              </a:rPr>
              <a:t>Penjelasan Kasus dan Kondisi Operasi</a:t>
            </a:r>
            <a:endParaRPr>
              <a:solidFill>
                <a:srgbClr val="074364"/>
              </a:solidFill>
            </a:endParaRPr>
          </a:p>
        </p:txBody>
      </p:sp>
      <p:pic>
        <p:nvPicPr>
          <p:cNvPr id="145" name="Google Shape;145;p16"/>
          <p:cNvPicPr preferRelativeResize="0"/>
          <p:nvPr/>
        </p:nvPicPr>
        <p:blipFill>
          <a:blip r:embed="rId3">
            <a:alphaModFix/>
          </a:blip>
          <a:stretch>
            <a:fillRect/>
          </a:stretch>
        </p:blipFill>
        <p:spPr>
          <a:xfrm>
            <a:off x="152400" y="4838825"/>
            <a:ext cx="3093085" cy="152275"/>
          </a:xfrm>
          <a:prstGeom prst="rect">
            <a:avLst/>
          </a:prstGeom>
          <a:noFill/>
          <a:ln>
            <a:noFill/>
          </a:ln>
        </p:spPr>
      </p:pic>
      <p:pic>
        <p:nvPicPr>
          <p:cNvPr id="146" name="Google Shape;146;p16"/>
          <p:cNvPicPr preferRelativeResize="0"/>
          <p:nvPr/>
        </p:nvPicPr>
        <p:blipFill>
          <a:blip r:embed="rId4">
            <a:alphaModFix/>
          </a:blip>
          <a:stretch>
            <a:fillRect/>
          </a:stretch>
        </p:blipFill>
        <p:spPr>
          <a:xfrm>
            <a:off x="706050" y="3270575"/>
            <a:ext cx="9144001" cy="675249"/>
          </a:xfrm>
          <a:prstGeom prst="rect">
            <a:avLst/>
          </a:prstGeom>
          <a:noFill/>
          <a:ln>
            <a:noFill/>
          </a:ln>
        </p:spPr>
      </p:pic>
      <p:pic>
        <p:nvPicPr>
          <p:cNvPr id="147" name="Google Shape;147;p16"/>
          <p:cNvPicPr preferRelativeResize="0"/>
          <p:nvPr/>
        </p:nvPicPr>
        <p:blipFill>
          <a:blip r:embed="rId5">
            <a:alphaModFix/>
          </a:blip>
          <a:stretch>
            <a:fillRect/>
          </a:stretch>
        </p:blipFill>
        <p:spPr>
          <a:xfrm>
            <a:off x="1433075" y="3879025"/>
            <a:ext cx="9292174" cy="438400"/>
          </a:xfrm>
          <a:prstGeom prst="rect">
            <a:avLst/>
          </a:prstGeom>
          <a:noFill/>
          <a:ln>
            <a:noFill/>
          </a:ln>
        </p:spPr>
      </p:pic>
      <p:pic>
        <p:nvPicPr>
          <p:cNvPr id="148" name="Google Shape;148;p16"/>
          <p:cNvPicPr preferRelativeResize="0"/>
          <p:nvPr/>
        </p:nvPicPr>
        <p:blipFill>
          <a:blip r:embed="rId6">
            <a:alphaModFix/>
          </a:blip>
          <a:stretch>
            <a:fillRect/>
          </a:stretch>
        </p:blipFill>
        <p:spPr>
          <a:xfrm>
            <a:off x="1433077" y="4317425"/>
            <a:ext cx="9627299" cy="572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7"/>
          <p:cNvSpPr txBox="1">
            <a:spLocks noGrp="1"/>
          </p:cNvSpPr>
          <p:nvPr>
            <p:ph type="body" idx="1"/>
          </p:nvPr>
        </p:nvSpPr>
        <p:spPr>
          <a:xfrm>
            <a:off x="311700" y="1017725"/>
            <a:ext cx="8520600" cy="32997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
              <a:t>Keterangan:</a:t>
            </a:r>
            <a:endParaRPr/>
          </a:p>
          <a:p>
            <a:pPr marL="0" lvl="0" indent="0" algn="just" rtl="0">
              <a:lnSpc>
                <a:spcPct val="100000"/>
              </a:lnSpc>
              <a:spcBef>
                <a:spcPts val="0"/>
              </a:spcBef>
              <a:spcAft>
                <a:spcPts val="0"/>
              </a:spcAft>
              <a:buNone/>
            </a:pPr>
            <a:r>
              <a:rPr lang="en"/>
              <a:t>	C</a:t>
            </a:r>
            <a:r>
              <a:rPr lang="en" baseline="-25000"/>
              <a:t>A</a:t>
            </a:r>
            <a:r>
              <a:rPr lang="en"/>
              <a:t>  = konsentrasi A dalam fluida</a:t>
            </a:r>
            <a:endParaRPr/>
          </a:p>
          <a:p>
            <a:pPr marL="0" lvl="0" indent="0" algn="just" rtl="0">
              <a:lnSpc>
                <a:spcPct val="100000"/>
              </a:lnSpc>
              <a:spcBef>
                <a:spcPts val="0"/>
              </a:spcBef>
              <a:spcAft>
                <a:spcPts val="0"/>
              </a:spcAft>
              <a:buNone/>
            </a:pPr>
            <a:r>
              <a:rPr lang="en"/>
              <a:t>	v    = laju alir rata-rata massa (untuk semua komponen)</a:t>
            </a:r>
            <a:endParaRPr/>
          </a:p>
          <a:p>
            <a:pPr marL="0" lvl="0" indent="0" algn="just" rtl="0">
              <a:lnSpc>
                <a:spcPct val="100000"/>
              </a:lnSpc>
              <a:spcBef>
                <a:spcPts val="0"/>
              </a:spcBef>
              <a:spcAft>
                <a:spcPts val="0"/>
              </a:spcAft>
              <a:buNone/>
            </a:pPr>
            <a:r>
              <a:rPr lang="en"/>
              <a:t>	De = koefisien difusivitas </a:t>
            </a:r>
            <a:r>
              <a:rPr lang="en" i="1"/>
              <a:t>equivalent</a:t>
            </a:r>
            <a:endParaRPr i="1"/>
          </a:p>
          <a:p>
            <a:pPr marL="0" lvl="0" indent="0" algn="just" rtl="0">
              <a:lnSpc>
                <a:spcPct val="100000"/>
              </a:lnSpc>
              <a:spcBef>
                <a:spcPts val="0"/>
              </a:spcBef>
              <a:spcAft>
                <a:spcPts val="0"/>
              </a:spcAft>
              <a:buNone/>
            </a:pPr>
            <a:r>
              <a:rPr lang="en"/>
              <a:t>	</a:t>
            </a:r>
            <a:endParaRPr/>
          </a:p>
          <a:p>
            <a:pPr marL="0" lvl="0" indent="0" algn="just" rtl="0">
              <a:lnSpc>
                <a:spcPct val="100000"/>
              </a:lnSpc>
              <a:spcBef>
                <a:spcPts val="0"/>
              </a:spcBef>
              <a:spcAft>
                <a:spcPts val="0"/>
              </a:spcAft>
              <a:buNone/>
            </a:pPr>
            <a:r>
              <a:rPr lang="en"/>
              <a:t>Flux transfer massa didominasi oleh </a:t>
            </a:r>
            <a:r>
              <a:rPr lang="en" b="1" i="1"/>
              <a:t>bulk motion</a:t>
            </a:r>
            <a:r>
              <a:rPr lang="en" b="1"/>
              <a:t> </a:t>
            </a:r>
            <a:r>
              <a:rPr lang="en"/>
              <a:t>pada kasus ini, sebab kecepatan alir reaksi lebih mempengaruhi dibandingkan transfer massa secara difusi sehingga </a:t>
            </a:r>
            <a:r>
              <a:rPr lang="en" i="1"/>
              <a:t>flux </a:t>
            </a:r>
            <a:r>
              <a:rPr lang="en"/>
              <a:t>difusi dapat diabaikan dan persamaan </a:t>
            </a:r>
            <a:r>
              <a:rPr lang="en" i="1"/>
              <a:t>mass flux </a:t>
            </a:r>
            <a:r>
              <a:rPr lang="en"/>
              <a:t>menjadi:</a:t>
            </a:r>
            <a:endParaRPr/>
          </a:p>
          <a:p>
            <a:pPr marL="0" lvl="0" indent="0" algn="ctr" rtl="0">
              <a:lnSpc>
                <a:spcPct val="100000"/>
              </a:lnSpc>
              <a:spcBef>
                <a:spcPts val="0"/>
              </a:spcBef>
              <a:spcAft>
                <a:spcPts val="0"/>
              </a:spcAft>
              <a:buNone/>
            </a:pPr>
            <a:r>
              <a:rPr lang="en"/>
              <a:t>W</a:t>
            </a:r>
            <a:r>
              <a:rPr lang="en" baseline="-25000"/>
              <a:t>A</a:t>
            </a:r>
            <a:r>
              <a:rPr lang="en"/>
              <a:t> = C</a:t>
            </a:r>
            <a:r>
              <a:rPr lang="en" baseline="-25000"/>
              <a:t>A</a:t>
            </a:r>
            <a:r>
              <a:rPr lang="en"/>
              <a:t> ⨉ v</a:t>
            </a:r>
            <a:endParaRPr/>
          </a:p>
          <a:p>
            <a:pPr marL="0" lvl="0" indent="0" algn="just" rtl="0">
              <a:lnSpc>
                <a:spcPct val="100000"/>
              </a:lnSpc>
              <a:spcBef>
                <a:spcPts val="0"/>
              </a:spcBef>
              <a:spcAft>
                <a:spcPts val="0"/>
              </a:spcAft>
              <a:buNone/>
            </a:pPr>
            <a:endParaRPr/>
          </a:p>
          <a:p>
            <a:pPr marL="0" lvl="0" indent="0" algn="just" rtl="0">
              <a:lnSpc>
                <a:spcPct val="100000"/>
              </a:lnSpc>
              <a:spcBef>
                <a:spcPts val="0"/>
              </a:spcBef>
              <a:spcAft>
                <a:spcPts val="0"/>
              </a:spcAft>
              <a:buNone/>
            </a:pPr>
            <a:r>
              <a:rPr lang="en" i="1"/>
              <a:t>	</a:t>
            </a:r>
            <a:endParaRPr/>
          </a:p>
        </p:txBody>
      </p:sp>
      <p:sp>
        <p:nvSpPr>
          <p:cNvPr id="154" name="Google Shape;154;p17"/>
          <p:cNvSpPr txBox="1">
            <a:spLocks noGrp="1"/>
          </p:cNvSpPr>
          <p:nvPr>
            <p:ph type="title"/>
          </p:nvPr>
        </p:nvSpPr>
        <p:spPr>
          <a:xfrm>
            <a:off x="311700" y="2545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74364"/>
                </a:solidFill>
              </a:rPr>
              <a:t>Penjelasan Kasus dan Kondisi Operasi</a:t>
            </a:r>
            <a:endParaRPr>
              <a:solidFill>
                <a:srgbClr val="074364"/>
              </a:solidFill>
            </a:endParaRPr>
          </a:p>
        </p:txBody>
      </p:sp>
      <p:pic>
        <p:nvPicPr>
          <p:cNvPr id="155" name="Google Shape;155;p17"/>
          <p:cNvPicPr preferRelativeResize="0"/>
          <p:nvPr/>
        </p:nvPicPr>
        <p:blipFill>
          <a:blip r:embed="rId3">
            <a:alphaModFix/>
          </a:blip>
          <a:stretch>
            <a:fillRect/>
          </a:stretch>
        </p:blipFill>
        <p:spPr>
          <a:xfrm>
            <a:off x="152400" y="4838825"/>
            <a:ext cx="3093085" cy="1522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Pembuatan Geometri</a:t>
            </a:r>
            <a:endParaRPr>
              <a:solidFill>
                <a:schemeClr val="accent5"/>
              </a:solidFill>
            </a:endParaRPr>
          </a:p>
        </p:txBody>
      </p:sp>
      <p:sp>
        <p:nvSpPr>
          <p:cNvPr id="161" name="Google Shape;161;p18"/>
          <p:cNvSpPr txBox="1">
            <a:spLocks noGrp="1"/>
          </p:cNvSpPr>
          <p:nvPr>
            <p:ph type="body" idx="1"/>
          </p:nvPr>
        </p:nvSpPr>
        <p:spPr>
          <a:xfrm>
            <a:off x="5441275" y="863550"/>
            <a:ext cx="3390900" cy="34164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AutoNum type="arabicPeriod"/>
            </a:pPr>
            <a:r>
              <a:rPr lang="en"/>
              <a:t>Pilih </a:t>
            </a:r>
            <a:r>
              <a:rPr lang="en" i="1"/>
              <a:t>plane </a:t>
            </a:r>
            <a:r>
              <a:rPr lang="en"/>
              <a:t>yang akan digunakan (XY </a:t>
            </a:r>
            <a:r>
              <a:rPr lang="en" i="1"/>
              <a:t>plane</a:t>
            </a:r>
            <a:r>
              <a:rPr lang="en"/>
              <a:t>).</a:t>
            </a:r>
            <a:endParaRPr/>
          </a:p>
          <a:p>
            <a:pPr marL="457200" lvl="0" indent="-342900" algn="just" rtl="0">
              <a:lnSpc>
                <a:spcPct val="100000"/>
              </a:lnSpc>
              <a:spcBef>
                <a:spcPts val="0"/>
              </a:spcBef>
              <a:spcAft>
                <a:spcPts val="0"/>
              </a:spcAft>
              <a:buSzPts val="1800"/>
              <a:buAutoNum type="arabicPeriod"/>
            </a:pPr>
            <a:r>
              <a:rPr lang="en"/>
              <a:t>Ubah unit dimensi panjang menjadi cm.</a:t>
            </a:r>
            <a:endParaRPr/>
          </a:p>
          <a:p>
            <a:pPr marL="457200" lvl="0" indent="-342900" algn="just" rtl="0">
              <a:lnSpc>
                <a:spcPct val="100000"/>
              </a:lnSpc>
              <a:spcBef>
                <a:spcPts val="0"/>
              </a:spcBef>
              <a:spcAft>
                <a:spcPts val="0"/>
              </a:spcAft>
              <a:buSzPts val="1800"/>
              <a:buAutoNum type="arabicPeriod"/>
            </a:pPr>
            <a:r>
              <a:rPr lang="en" i="1"/>
              <a:t>Select rectangle </a:t>
            </a:r>
            <a:r>
              <a:rPr lang="en"/>
              <a:t>di </a:t>
            </a:r>
            <a:r>
              <a:rPr lang="en" i="1"/>
              <a:t>geometry </a:t>
            </a:r>
            <a:r>
              <a:rPr lang="en"/>
              <a:t>pada menu </a:t>
            </a:r>
            <a:r>
              <a:rPr lang="en" i="1"/>
              <a:t>sketching</a:t>
            </a:r>
            <a:r>
              <a:rPr lang="en"/>
              <a:t>.</a:t>
            </a:r>
            <a:endParaRPr/>
          </a:p>
          <a:p>
            <a:pPr marL="457200" lvl="0" indent="-342900" algn="just" rtl="0">
              <a:lnSpc>
                <a:spcPct val="100000"/>
              </a:lnSpc>
              <a:spcBef>
                <a:spcPts val="0"/>
              </a:spcBef>
              <a:spcAft>
                <a:spcPts val="0"/>
              </a:spcAft>
              <a:buSzPts val="1800"/>
              <a:buAutoNum type="arabicPeriod"/>
            </a:pPr>
            <a:r>
              <a:rPr lang="en"/>
              <a:t>Sesuaikan ukuran dari </a:t>
            </a:r>
            <a:r>
              <a:rPr lang="en" i="1"/>
              <a:t>sketch </a:t>
            </a:r>
            <a:r>
              <a:rPr lang="en"/>
              <a:t>dengan </a:t>
            </a:r>
            <a:r>
              <a:rPr lang="en" i="1"/>
              <a:t>tools </a:t>
            </a:r>
            <a:r>
              <a:rPr lang="en"/>
              <a:t>pada </a:t>
            </a:r>
            <a:r>
              <a:rPr lang="en" i="1"/>
              <a:t>dimension </a:t>
            </a:r>
            <a:r>
              <a:rPr lang="en"/>
              <a:t>(H1 (</a:t>
            </a:r>
            <a:r>
              <a:rPr lang="en" i="1"/>
              <a:t>length</a:t>
            </a:r>
            <a:r>
              <a:rPr lang="en"/>
              <a:t>) = 10 cm ; V2 (</a:t>
            </a:r>
            <a:r>
              <a:rPr lang="en" i="1"/>
              <a:t>wide</a:t>
            </a:r>
            <a:r>
              <a:rPr lang="en"/>
              <a:t>) = 3 cm). </a:t>
            </a:r>
            <a:r>
              <a:rPr lang="en" i="1"/>
              <a:t>Generate. </a:t>
            </a:r>
            <a:endParaRPr i="1"/>
          </a:p>
          <a:p>
            <a:pPr marL="0" lvl="0" indent="0" algn="just" rtl="0">
              <a:lnSpc>
                <a:spcPct val="100000"/>
              </a:lnSpc>
              <a:spcBef>
                <a:spcPts val="0"/>
              </a:spcBef>
              <a:spcAft>
                <a:spcPts val="0"/>
              </a:spcAft>
              <a:buNone/>
            </a:pPr>
            <a:endParaRPr/>
          </a:p>
        </p:txBody>
      </p:sp>
      <p:pic>
        <p:nvPicPr>
          <p:cNvPr id="162" name="Google Shape;162;p18"/>
          <p:cNvPicPr preferRelativeResize="0"/>
          <p:nvPr/>
        </p:nvPicPr>
        <p:blipFill>
          <a:blip r:embed="rId3">
            <a:alphaModFix/>
          </a:blip>
          <a:stretch>
            <a:fillRect/>
          </a:stretch>
        </p:blipFill>
        <p:spPr>
          <a:xfrm>
            <a:off x="311700" y="1151425"/>
            <a:ext cx="5050027" cy="2840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9"/>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Pembuatan Geometri</a:t>
            </a:r>
            <a:endParaRPr>
              <a:solidFill>
                <a:schemeClr val="accent5"/>
              </a:solidFill>
            </a:endParaRPr>
          </a:p>
        </p:txBody>
      </p:sp>
      <p:sp>
        <p:nvSpPr>
          <p:cNvPr id="168" name="Google Shape;168;p19"/>
          <p:cNvSpPr txBox="1">
            <a:spLocks noGrp="1"/>
          </p:cNvSpPr>
          <p:nvPr>
            <p:ph type="body" idx="1"/>
          </p:nvPr>
        </p:nvSpPr>
        <p:spPr>
          <a:xfrm>
            <a:off x="5441275" y="863550"/>
            <a:ext cx="3390900" cy="34164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AutoNum type="arabicPeriod" startAt="5"/>
            </a:pPr>
            <a:r>
              <a:rPr lang="en"/>
              <a:t>Pada menu </a:t>
            </a:r>
            <a:r>
              <a:rPr lang="en" i="1"/>
              <a:t>Concept </a:t>
            </a:r>
            <a:r>
              <a:rPr lang="en"/>
              <a:t>pilih </a:t>
            </a:r>
            <a:r>
              <a:rPr lang="en" i="1"/>
              <a:t>Surface from Sketches. </a:t>
            </a:r>
            <a:endParaRPr i="1"/>
          </a:p>
          <a:p>
            <a:pPr marL="457200" lvl="0" indent="-342900" algn="just" rtl="0">
              <a:lnSpc>
                <a:spcPct val="100000"/>
              </a:lnSpc>
              <a:spcBef>
                <a:spcPts val="0"/>
              </a:spcBef>
              <a:spcAft>
                <a:spcPts val="0"/>
              </a:spcAft>
              <a:buSzPts val="1800"/>
              <a:buAutoNum type="arabicPeriod" startAt="5"/>
            </a:pPr>
            <a:r>
              <a:rPr lang="en" i="1"/>
              <a:t>Apply </a:t>
            </a:r>
            <a:r>
              <a:rPr lang="en"/>
              <a:t>Sketch 1 sebagai </a:t>
            </a:r>
            <a:r>
              <a:rPr lang="en" i="1"/>
              <a:t>base objects. Generate. </a:t>
            </a:r>
            <a:endParaRPr i="1"/>
          </a:p>
          <a:p>
            <a:pPr marL="0" lvl="0" indent="0" algn="just" rtl="0">
              <a:lnSpc>
                <a:spcPct val="100000"/>
              </a:lnSpc>
              <a:spcBef>
                <a:spcPts val="0"/>
              </a:spcBef>
              <a:spcAft>
                <a:spcPts val="0"/>
              </a:spcAft>
              <a:buNone/>
            </a:pPr>
            <a:endParaRPr/>
          </a:p>
        </p:txBody>
      </p:sp>
      <p:pic>
        <p:nvPicPr>
          <p:cNvPr id="169" name="Google Shape;169;p19"/>
          <p:cNvPicPr preferRelativeResize="0"/>
          <p:nvPr/>
        </p:nvPicPr>
        <p:blipFill>
          <a:blip r:embed="rId3">
            <a:alphaModFix/>
          </a:blip>
          <a:stretch>
            <a:fillRect/>
          </a:stretch>
        </p:blipFill>
        <p:spPr>
          <a:xfrm>
            <a:off x="152400" y="1084250"/>
            <a:ext cx="5288875" cy="2975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311700" y="2400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accent5"/>
                </a:solidFill>
              </a:rPr>
              <a:t>Meshing</a:t>
            </a:r>
            <a:endParaRPr>
              <a:solidFill>
                <a:schemeClr val="accent5"/>
              </a:solidFill>
            </a:endParaRPr>
          </a:p>
        </p:txBody>
      </p:sp>
      <p:sp>
        <p:nvSpPr>
          <p:cNvPr id="175" name="Google Shape;175;p20"/>
          <p:cNvSpPr txBox="1">
            <a:spLocks noGrp="1"/>
          </p:cNvSpPr>
          <p:nvPr>
            <p:ph type="body" idx="1"/>
          </p:nvPr>
        </p:nvSpPr>
        <p:spPr>
          <a:xfrm>
            <a:off x="5441400" y="954600"/>
            <a:ext cx="3390900" cy="3416400"/>
          </a:xfrm>
          <a:prstGeom prst="rect">
            <a:avLst/>
          </a:prstGeom>
          <a:noFill/>
          <a:ln>
            <a:noFill/>
          </a:ln>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AutoNum type="arabicPeriod"/>
            </a:pPr>
            <a:r>
              <a:rPr lang="en" i="1"/>
              <a:t>Select </a:t>
            </a:r>
            <a:r>
              <a:rPr lang="en"/>
              <a:t>Mesh lalu ubah </a:t>
            </a:r>
            <a:r>
              <a:rPr lang="en" i="1"/>
              <a:t>element size </a:t>
            </a:r>
            <a:r>
              <a:rPr lang="en"/>
              <a:t>menjadi 0.0005 m. </a:t>
            </a:r>
            <a:r>
              <a:rPr lang="en" i="1"/>
              <a:t>Generate.</a:t>
            </a:r>
            <a:endParaRPr i="1"/>
          </a:p>
          <a:p>
            <a:pPr marL="457200" lvl="0" indent="-342900" algn="just" rtl="0">
              <a:lnSpc>
                <a:spcPct val="100000"/>
              </a:lnSpc>
              <a:spcBef>
                <a:spcPts val="0"/>
              </a:spcBef>
              <a:spcAft>
                <a:spcPts val="0"/>
              </a:spcAft>
              <a:buSzPts val="1800"/>
              <a:buAutoNum type="arabicPeriod"/>
            </a:pPr>
            <a:r>
              <a:rPr lang="en" i="1"/>
              <a:t>Create </a:t>
            </a:r>
            <a:r>
              <a:rPr lang="en"/>
              <a:t>Named Selections untuk </a:t>
            </a:r>
            <a:r>
              <a:rPr lang="en" b="1"/>
              <a:t>Inlet </a:t>
            </a:r>
            <a:r>
              <a:rPr lang="en"/>
              <a:t>dan </a:t>
            </a:r>
            <a:r>
              <a:rPr lang="en" b="1"/>
              <a:t>Outlet </a:t>
            </a:r>
            <a:r>
              <a:rPr lang="en"/>
              <a:t>pada geometri dengan menggunakan </a:t>
            </a:r>
            <a:r>
              <a:rPr lang="en" i="1"/>
              <a:t>tools </a:t>
            </a:r>
            <a:r>
              <a:rPr lang="en"/>
              <a:t>select edge.</a:t>
            </a:r>
            <a:endParaRPr/>
          </a:p>
        </p:txBody>
      </p:sp>
      <p:pic>
        <p:nvPicPr>
          <p:cNvPr id="176" name="Google Shape;176;p20"/>
          <p:cNvPicPr preferRelativeResize="0"/>
          <p:nvPr/>
        </p:nvPicPr>
        <p:blipFill>
          <a:blip r:embed="rId3">
            <a:alphaModFix/>
          </a:blip>
          <a:stretch>
            <a:fillRect/>
          </a:stretch>
        </p:blipFill>
        <p:spPr>
          <a:xfrm>
            <a:off x="245300" y="954588"/>
            <a:ext cx="5136475" cy="2889267"/>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1621</Words>
  <Application>Microsoft Office PowerPoint</Application>
  <PresentationFormat>On-screen Show (16:9)</PresentationFormat>
  <Paragraphs>189</Paragraphs>
  <Slides>44</Slides>
  <Notes>44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Quattrocento Sans</vt:lpstr>
      <vt:lpstr>Source Serif 4</vt:lpstr>
      <vt:lpstr>Lato</vt:lpstr>
      <vt:lpstr>Proxima Nova</vt:lpstr>
      <vt:lpstr>Times New Roman</vt:lpstr>
      <vt:lpstr>Arial</vt:lpstr>
      <vt:lpstr>Streamline</vt:lpstr>
      <vt:lpstr>Mass Transfer with Reaction</vt:lpstr>
      <vt:lpstr>Latar Belakang dan Urgensi Simulasi</vt:lpstr>
      <vt:lpstr>Latar Belakang dan Urgensi Simulasi</vt:lpstr>
      <vt:lpstr>Kondisi Operasi</vt:lpstr>
      <vt:lpstr>Penjelasan Kasus dan Kondisi Operasi</vt:lpstr>
      <vt:lpstr>Penjelasan Kasus dan Kondisi Operasi</vt:lpstr>
      <vt:lpstr>Pembuatan Geometri</vt:lpstr>
      <vt:lpstr>Pembuatan Geometri</vt:lpstr>
      <vt:lpstr>Meshing</vt:lpstr>
      <vt:lpstr>Meshing</vt:lpstr>
      <vt:lpstr>Meshing</vt:lpstr>
      <vt:lpstr>Set Up: General</vt:lpstr>
      <vt:lpstr>Set Up: Models</vt:lpstr>
      <vt:lpstr>Set Up: Materials</vt:lpstr>
      <vt:lpstr>Set Up: Materials</vt:lpstr>
      <vt:lpstr>Set Up: Cell Zone Conditions</vt:lpstr>
      <vt:lpstr>Set Up: Cell Zone Conditions</vt:lpstr>
      <vt:lpstr>Set Up: Boundary Conditions (Inlet)</vt:lpstr>
      <vt:lpstr>Set Up: Solution </vt:lpstr>
      <vt:lpstr>Set Up: Solution</vt:lpstr>
      <vt:lpstr>Interpretasi Hasil dan Pembahasan</vt:lpstr>
      <vt:lpstr>Residual-Graphic</vt:lpstr>
      <vt:lpstr>Hasil Simulasi: Contour</vt:lpstr>
      <vt:lpstr>Contour Velocity Magnitude</vt:lpstr>
      <vt:lpstr>Contour Pressure</vt:lpstr>
      <vt:lpstr>Contour Materials Mass-Fractions (CH4)</vt:lpstr>
      <vt:lpstr>Contour Materials Mass-Fractions (H2O)</vt:lpstr>
      <vt:lpstr>Contour Materials Mass-Fractions (CO)</vt:lpstr>
      <vt:lpstr>Contour Materials Mass-Fractions (H2)</vt:lpstr>
      <vt:lpstr>PowerPoint Presentation</vt:lpstr>
      <vt:lpstr>PowerPoint Presentation</vt:lpstr>
      <vt:lpstr>PowerPoint Presentation</vt:lpstr>
      <vt:lpstr>PowerPoint Presentation</vt:lpstr>
      <vt:lpstr>Hasil Simulasi: Velocity-Vectors</vt:lpstr>
      <vt:lpstr>Velocity-Vectors by Absolute Pressure</vt:lpstr>
      <vt:lpstr>Hasil Simulasi: Velocity-Vectors</vt:lpstr>
      <vt:lpstr>Velocity-Vectors by Velocity Magnitude</vt:lpstr>
      <vt:lpstr>CFD-Post Velocity and Pressure  Reach Steady State</vt:lpstr>
      <vt:lpstr>CFD-Post Reactants Mass Fraction Reach Steady State</vt:lpstr>
      <vt:lpstr>CFD-Post Products Mass Fraction Reach Steady State</vt:lpstr>
      <vt:lpstr>Mass-Flow Average on Inlet/Outlet</vt:lpstr>
      <vt:lpstr>Kesimpulan</vt:lpstr>
      <vt:lpstr>Daftar Pustaka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Liska Dewi Muktiarani</cp:lastModifiedBy>
  <cp:revision>1</cp:revision>
  <dcterms:modified xsi:type="dcterms:W3CDTF">2024-06-09T23:29:01Z</dcterms:modified>
</cp:coreProperties>
</file>